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314" r:id="rId3"/>
    <p:sldId id="346" r:id="rId4"/>
    <p:sldId id="306" r:id="rId5"/>
    <p:sldId id="316" r:id="rId6"/>
    <p:sldId id="338" r:id="rId7"/>
    <p:sldId id="291" r:id="rId8"/>
    <p:sldId id="258" r:id="rId9"/>
    <p:sldId id="357" r:id="rId10"/>
    <p:sldId id="264" r:id="rId11"/>
    <p:sldId id="347" r:id="rId12"/>
    <p:sldId id="349" r:id="rId13"/>
    <p:sldId id="320" r:id="rId14"/>
    <p:sldId id="322" r:id="rId15"/>
    <p:sldId id="321" r:id="rId16"/>
    <p:sldId id="323" r:id="rId17"/>
    <p:sldId id="350" r:id="rId18"/>
    <p:sldId id="351" r:id="rId19"/>
    <p:sldId id="324" r:id="rId20"/>
    <p:sldId id="341" r:id="rId21"/>
    <p:sldId id="345" r:id="rId22"/>
    <p:sldId id="343" r:id="rId23"/>
    <p:sldId id="352" r:id="rId24"/>
    <p:sldId id="325" r:id="rId25"/>
    <p:sldId id="326" r:id="rId26"/>
    <p:sldId id="353" r:id="rId27"/>
    <p:sldId id="356" r:id="rId28"/>
    <p:sldId id="329" r:id="rId29"/>
    <p:sldId id="327" r:id="rId30"/>
    <p:sldId id="348" r:id="rId31"/>
    <p:sldId id="354" r:id="rId32"/>
    <p:sldId id="331" r:id="rId33"/>
    <p:sldId id="330" r:id="rId34"/>
    <p:sldId id="332" r:id="rId35"/>
    <p:sldId id="333" r:id="rId36"/>
    <p:sldId id="334" r:id="rId37"/>
    <p:sldId id="335" r:id="rId38"/>
    <p:sldId id="355" r:id="rId39"/>
    <p:sldId id="336" r:id="rId40"/>
    <p:sldId id="337" r:id="rId41"/>
    <p:sldId id="339" r:id="rId42"/>
    <p:sldId id="340" r:id="rId43"/>
    <p:sldId id="344" r:id="rId44"/>
    <p:sldId id="263" r:id="rId45"/>
    <p:sldId id="359" r:id="rId46"/>
  </p:sldIdLst>
  <p:sldSz cx="9144000" cy="5143500" type="screen16x9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NZHI ZHOU" initials="RZ" lastIdx="2" clrIdx="0">
    <p:extLst>
      <p:ext uri="{19B8F6BF-5375-455C-9EA6-DF929625EA0E}">
        <p15:presenceInfo xmlns:p15="http://schemas.microsoft.com/office/powerpoint/2012/main" userId="a30141ff580055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5CA"/>
    <a:srgbClr val="003E74"/>
    <a:srgbClr val="FFFFFF"/>
    <a:srgbClr val="002548"/>
    <a:srgbClr val="9D9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72738" autoAdjust="0"/>
  </p:normalViewPr>
  <p:slideViewPr>
    <p:cSldViewPr snapToGrid="0" snapToObjects="1">
      <p:cViewPr varScale="1">
        <p:scale>
          <a:sx n="82" d="100"/>
          <a:sy n="82" d="100"/>
        </p:scale>
        <p:origin x="1498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64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11 September, 2019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Since I have tried so many tests, I will present it really quick, please feel free to ask me any question if I didn’t explain them clear.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661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However, the high accuracy of cross validation methods may due to the fact that IP have trained data from the same well.</a:t>
            </a:r>
          </a:p>
          <a:p>
            <a:r>
              <a:rPr lang="en-US" dirty="0"/>
              <a:t>In reality, we always need to predict a whole new well. So the cross wells methods seems to be more robust.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210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 have 6 original input features.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create 5 new features each time by setting a power N for the original input features.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there is total 11 input features.</a:t>
            </a:r>
          </a:p>
          <a:p>
            <a:r>
              <a:rPr lang="en-US" dirty="0"/>
              <a:t>I didn’t generate more features based on depth because the depth is uniformly distributed.</a:t>
            </a:r>
          </a:p>
          <a:p>
            <a:endParaRPr lang="en-US" dirty="0"/>
          </a:p>
          <a:p>
            <a:r>
              <a:rPr lang="en-US" dirty="0"/>
              <a:t>The problem is how to choose N,</a:t>
            </a:r>
            <a:r>
              <a:rPr lang="en-GB" dirty="0"/>
              <a:t> I then do testing for both Logistic regression and SVM methods.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25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  <a:p>
            <a:r>
              <a:rPr lang="en-US" dirty="0"/>
              <a:t>For the logistic regression, most of the N is useful.</a:t>
            </a:r>
          </a:p>
          <a:p>
            <a:r>
              <a:rPr lang="en-US" dirty="0"/>
              <a:t>For the SVM, N is useful when it is between -5 to 2.</a:t>
            </a:r>
          </a:p>
          <a:p>
            <a:r>
              <a:rPr lang="en-US" dirty="0"/>
              <a:t>Both graphs show that my data augmentation method can increase the accuracy.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41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As we all know, SoftMax layer can print out the prediction rate for each class.</a:t>
            </a:r>
          </a:p>
          <a:p>
            <a:r>
              <a:rPr lang="en-US" dirty="0"/>
              <a:t>The SoftMax layer will choose the class with highest prediction rate.</a:t>
            </a:r>
          </a:p>
          <a:p>
            <a:r>
              <a:rPr lang="en-US" dirty="0"/>
              <a:t>But only the highest, this layer can give a prediction for one class with really low accuracy. </a:t>
            </a:r>
          </a:p>
          <a:p>
            <a:r>
              <a:rPr lang="en-US" dirty="0"/>
              <a:t>For example here: the green!49%</a:t>
            </a:r>
            <a:r>
              <a:rPr lang="en-GB" dirty="0"/>
              <a:t>. The model its not sure about it.</a:t>
            </a:r>
          </a:p>
          <a:p>
            <a:endParaRPr lang="en-GB" dirty="0"/>
          </a:p>
          <a:p>
            <a:r>
              <a:rPr lang="en-GB" dirty="0"/>
              <a:t>So if we set a threshold, for example 80%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26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So, lets see the result.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07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draw 2D plots with PCA and t-SNE methods for observation.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992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Firstly, we need to find a suitable K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631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By using the elbow method, 6 should be a good choice for K, Because …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0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sz="1800" dirty="0"/>
              <a:t>I have four main topics.</a:t>
            </a:r>
            <a:endParaRPr lang="en-GB" sz="18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588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1: The accuracy is the highest when we include all the inputs features.</a:t>
            </a:r>
          </a:p>
          <a:p>
            <a:r>
              <a:rPr lang="en-US" dirty="0"/>
              <a:t>2: For the fluid label, the missing of LLD decrease the accuracy dramatically,</a:t>
            </a:r>
          </a:p>
          <a:p>
            <a:r>
              <a:rPr lang="en-US" dirty="0"/>
              <a:t>3: same for </a:t>
            </a:r>
            <a:r>
              <a:rPr lang="en-US" dirty="0" err="1"/>
              <a:t>Log_facies</a:t>
            </a:r>
            <a:r>
              <a:rPr lang="en-US" dirty="0"/>
              <a:t>, the missing of NPHI and LLD will decease the accuracy dramatically.</a:t>
            </a:r>
          </a:p>
          <a:p>
            <a:r>
              <a:rPr lang="en-US" dirty="0"/>
              <a:t>4: For </a:t>
            </a:r>
            <a:r>
              <a:rPr lang="en-US" dirty="0" err="1"/>
              <a:t>Mixedlabel</a:t>
            </a:r>
            <a:r>
              <a:rPr lang="en-US" dirty="0"/>
              <a:t>, because it is mixed by the Fluid and </a:t>
            </a:r>
            <a:r>
              <a:rPr lang="en-US" dirty="0" err="1"/>
              <a:t>Log_facies</a:t>
            </a:r>
            <a:r>
              <a:rPr lang="en-US" dirty="0"/>
              <a:t>, </a:t>
            </a:r>
            <a:r>
              <a:rPr lang="en-US" dirty="0" err="1"/>
              <a:t>LLd</a:t>
            </a:r>
            <a:r>
              <a:rPr lang="en-US" dirty="0"/>
              <a:t>, NPHI and RHOB all influence its accuracy. </a:t>
            </a:r>
          </a:p>
          <a:p>
            <a:r>
              <a:rPr lang="en-US" dirty="0"/>
              <a:t>5: noticeably, The accuracy of </a:t>
            </a:r>
            <a:r>
              <a:rPr lang="en-US" dirty="0" err="1"/>
              <a:t>MixedLabel</a:t>
            </a:r>
            <a:r>
              <a:rPr lang="en-US" dirty="0"/>
              <a:t> are around the same as the </a:t>
            </a:r>
            <a:r>
              <a:rPr lang="en-US" dirty="0" err="1"/>
              <a:t>log_facies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218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Then, I print out the weight for each input features and make a </a:t>
            </a:r>
            <a:r>
              <a:rPr lang="en-US" dirty="0" err="1"/>
              <a:t>comparasion</a:t>
            </a:r>
            <a:r>
              <a:rPr lang="en-US" dirty="0"/>
              <a:t>.</a:t>
            </a:r>
          </a:p>
          <a:p>
            <a:r>
              <a:rPr lang="en-US" dirty="0"/>
              <a:t>Logistic regression is monotonically increasing, the absolute values of weights determine the importance of features.</a:t>
            </a:r>
          </a:p>
          <a:p>
            <a:r>
              <a:rPr lang="en-US" dirty="0"/>
              <a:t>The weights for NPHI and RHOB are high</a:t>
            </a:r>
          </a:p>
          <a:p>
            <a:endParaRPr lang="en-US" dirty="0"/>
          </a:p>
          <a:p>
            <a:r>
              <a:rPr lang="en-US" dirty="0"/>
              <a:t>I did the same test for the single well again, the result is really different.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83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weights for depth are really high.</a:t>
            </a:r>
          </a:p>
          <a:p>
            <a:r>
              <a:rPr lang="en-US" dirty="0"/>
              <a:t>It means that the depth is the main feature for labeling when we have limited training data.</a:t>
            </a:r>
          </a:p>
          <a:p>
            <a:r>
              <a:rPr lang="en-US" dirty="0"/>
              <a:t>I came up with a question, is Depth really important?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51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 then, I use one well as training data and another well as testing data, to do the control variable test again. SUPRESINGLY, </a:t>
            </a:r>
          </a:p>
          <a:p>
            <a:r>
              <a:rPr lang="en-US" dirty="0"/>
              <a:t>When we exclude the depth, the accuracy is the highest.</a:t>
            </a:r>
          </a:p>
          <a:p>
            <a:endParaRPr lang="en-US" dirty="0"/>
          </a:p>
          <a:p>
            <a:r>
              <a:rPr lang="en-US" dirty="0"/>
              <a:t>The model is Really not robust</a:t>
            </a:r>
          </a:p>
          <a:p>
            <a:r>
              <a:rPr lang="en-US" dirty="0"/>
              <a:t>WHY????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90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When we have more data, including depth can increase the testing accuracy as well. </a:t>
            </a:r>
          </a:p>
          <a:p>
            <a:r>
              <a:rPr lang="en-GB" dirty="0"/>
              <a:t>Because the depth feature is no longer dominating here, and we can get a robust model with including all the input features.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2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From the articles I have read, there are mainly 3 data splitting methods.</a:t>
            </a: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09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Lets see the results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11 September,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62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72517"/>
            <a:ext cx="8229600" cy="857250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270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159487"/>
            <a:ext cx="3711608" cy="161500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159669"/>
            <a:ext cx="3930650" cy="321370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9936"/>
            <a:ext cx="8229600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1759936"/>
            <a:ext cx="3950878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1759936"/>
            <a:ext cx="3950878" cy="19489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3951287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/>
              <a:t>Click to add quote attribution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200" y="1759936"/>
            <a:ext cx="3950877" cy="261343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1759937"/>
            <a:ext cx="3951287" cy="197660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8229601" cy="263902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115931"/>
            <a:ext cx="3951287" cy="261141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945465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4" y="1115932"/>
            <a:ext cx="3951287" cy="1479401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4" y="2816214"/>
            <a:ext cx="3951287" cy="1557158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553925" y="497144"/>
            <a:ext cx="2132875" cy="234218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239941" y="738262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llege_Powerpoint_Background_16-9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5879" cy="51435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9936"/>
            <a:ext cx="8229600" cy="26134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115931"/>
            <a:ext cx="8229600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  <p:sldLayoutId id="2147483661" r:id="rId10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7200" y="3299259"/>
            <a:ext cx="7650480" cy="453385"/>
          </a:xfrm>
        </p:spPr>
        <p:txBody>
          <a:bodyPr/>
          <a:lstStyle/>
          <a:p>
            <a:r>
              <a:rPr lang="en-US" sz="1800" b="1" dirty="0"/>
              <a:t>MASTER INDEPENDENT RESEARCH PROJECT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813378"/>
            <a:ext cx="9337040" cy="857250"/>
          </a:xfrm>
        </p:spPr>
        <p:txBody>
          <a:bodyPr anchor="t"/>
          <a:lstStyle/>
          <a:p>
            <a:r>
              <a:rPr lang="en-US" sz="2600" b="1" dirty="0"/>
              <a:t>Application of Machine Learning to Achieve </a:t>
            </a:r>
            <a:br>
              <a:rPr lang="en-US" sz="2600" b="1" dirty="0"/>
            </a:br>
            <a:r>
              <a:rPr lang="en-US" sz="2600" b="1" dirty="0"/>
              <a:t>Robust and Accurate Classification of Well Log Data</a:t>
            </a:r>
            <a:br>
              <a:rPr lang="en-US" dirty="0"/>
            </a:b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FBFDFA7-0176-416F-94F8-CBAE207B00E1}"/>
              </a:ext>
            </a:extLst>
          </p:cNvPr>
          <p:cNvSpPr txBox="1">
            <a:spLocks/>
          </p:cNvSpPr>
          <p:nvPr/>
        </p:nvSpPr>
        <p:spPr>
          <a:xfrm>
            <a:off x="457200" y="3776997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err="1">
                <a:solidFill>
                  <a:schemeClr val="tx1"/>
                </a:solidFill>
              </a:rPr>
              <a:t>Runzhi</a:t>
            </a:r>
            <a:r>
              <a:rPr lang="en-US" altLang="zh-CN" sz="1800" dirty="0">
                <a:solidFill>
                  <a:schemeClr val="tx1"/>
                </a:solidFill>
              </a:rPr>
              <a:t> Zhou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084FBB3-20DF-4E22-8E13-3A6E0A03CE34}"/>
              </a:ext>
            </a:extLst>
          </p:cNvPr>
          <p:cNvSpPr txBox="1">
            <a:spLocks/>
          </p:cNvSpPr>
          <p:nvPr/>
        </p:nvSpPr>
        <p:spPr>
          <a:xfrm>
            <a:off x="6339841" y="329184"/>
            <a:ext cx="2346960" cy="402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ACSE-9</a:t>
            </a:r>
            <a:endParaRPr lang="en-US" sz="1800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613E00C4-8992-4FC3-97C5-1E77A047E5A7}"/>
              </a:ext>
            </a:extLst>
          </p:cNvPr>
          <p:cNvSpPr txBox="1">
            <a:spLocks/>
          </p:cNvSpPr>
          <p:nvPr/>
        </p:nvSpPr>
        <p:spPr>
          <a:xfrm>
            <a:off x="7069253" y="738262"/>
            <a:ext cx="1617548" cy="19288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•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–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Char char="»"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10</a:t>
            </a:r>
            <a:r>
              <a:rPr lang="en-US" sz="1600" baseline="30000" dirty="0"/>
              <a:t>th</a:t>
            </a:r>
            <a:r>
              <a:rPr lang="en-US" sz="1600" dirty="0"/>
              <a:t>, SEP, 2019</a:t>
            </a:r>
          </a:p>
        </p:txBody>
      </p:sp>
    </p:spTree>
    <p:extLst>
      <p:ext uri="{BB962C8B-B14F-4D97-AF65-F5344CB8AC3E}">
        <p14:creationId xmlns:p14="http://schemas.microsoft.com/office/powerpoint/2010/main" val="4058368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747098" y="1163914"/>
            <a:ext cx="7704668" cy="3732284"/>
          </a:xfrm>
        </p:spPr>
        <p:txBody>
          <a:bodyPr numCol="2" spcCol="457200"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3E74"/>
                </a:solidFill>
                <a:highlight>
                  <a:srgbClr val="FFFF00"/>
                </a:highlight>
              </a:rPr>
              <a:t>1. </a:t>
            </a:r>
            <a:r>
              <a:rPr lang="en-GB" sz="1800" b="1" dirty="0">
                <a:solidFill>
                  <a:srgbClr val="003E74"/>
                </a:solidFill>
                <a:highlight>
                  <a:srgbClr val="FFFF00"/>
                </a:highlight>
              </a:rPr>
              <a:t>Supervised learning</a:t>
            </a:r>
          </a:p>
          <a:p>
            <a:r>
              <a:rPr lang="en-GB" sz="1800" b="1" dirty="0">
                <a:solidFill>
                  <a:srgbClr val="003E74"/>
                </a:solidFill>
              </a:rPr>
              <a:t>Approach and evaluation</a:t>
            </a:r>
            <a:r>
              <a:rPr lang="en-US" sz="1800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  <a:p>
            <a:endParaRPr lang="en-US" sz="1600" b="1" dirty="0"/>
          </a:p>
          <a:p>
            <a:r>
              <a:rPr lang="en-US" sz="1200" dirty="0"/>
              <a:t>(1)    Inputs Features Selection </a:t>
            </a:r>
          </a:p>
          <a:p>
            <a:r>
              <a:rPr lang="en-US" sz="1200" dirty="0"/>
              <a:t>        (Logistic Regression)</a:t>
            </a:r>
          </a:p>
          <a:p>
            <a:endParaRPr lang="en-US" sz="1200" dirty="0"/>
          </a:p>
          <a:p>
            <a:r>
              <a:rPr lang="en-US" sz="1200" dirty="0"/>
              <a:t>(2)    Training and Testing </a:t>
            </a:r>
          </a:p>
          <a:p>
            <a:r>
              <a:rPr lang="en-US" sz="1200" dirty="0"/>
              <a:t>        (Logistic Regression)</a:t>
            </a:r>
          </a:p>
          <a:p>
            <a:pPr marL="342900" indent="-342900">
              <a:buFont typeface="Arial"/>
              <a:buAutoNum type="arabicParenBoth"/>
            </a:pPr>
            <a:endParaRPr lang="en-US" sz="1200" dirty="0"/>
          </a:p>
          <a:p>
            <a:r>
              <a:rPr lang="en-GB" sz="1200" dirty="0"/>
              <a:t>(3)   Our Proposed Data Augmentation Method </a:t>
            </a:r>
          </a:p>
          <a:p>
            <a:r>
              <a:rPr lang="en-GB" sz="1200" dirty="0"/>
              <a:t>       (Logistic Regression &amp; Support Vector Machines)</a:t>
            </a:r>
          </a:p>
          <a:p>
            <a:pPr marL="342900" indent="-342900">
              <a:buFont typeface="Arial"/>
              <a:buAutoNum type="arabicParenBoth"/>
            </a:pPr>
            <a:endParaRPr lang="en-US" sz="1200" dirty="0"/>
          </a:p>
          <a:p>
            <a:r>
              <a:rPr lang="en-US" sz="1200" dirty="0"/>
              <a:t>(4)   Setting Threshold Prediction Rate </a:t>
            </a:r>
          </a:p>
          <a:p>
            <a:r>
              <a:rPr lang="en-US" sz="1200" dirty="0"/>
              <a:t>       (Logistic Regression)</a:t>
            </a:r>
          </a:p>
          <a:p>
            <a:endParaRPr lang="en-US" sz="18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1" dirty="0">
                <a:solidFill>
                  <a:srgbClr val="003E74"/>
                </a:solidFill>
                <a:highlight>
                  <a:srgbClr val="FFFF00"/>
                </a:highlight>
              </a:rPr>
              <a:t>2. </a:t>
            </a:r>
            <a:r>
              <a:rPr lang="en-GB" sz="1800" b="1" dirty="0">
                <a:solidFill>
                  <a:srgbClr val="003E74"/>
                </a:solidFill>
                <a:highlight>
                  <a:srgbClr val="FFFF00"/>
                </a:highlight>
              </a:rPr>
              <a:t>Unsupervised Learning</a:t>
            </a:r>
          </a:p>
          <a:p>
            <a:r>
              <a:rPr lang="en-GB" sz="1800" b="1" dirty="0">
                <a:solidFill>
                  <a:srgbClr val="003E74"/>
                </a:solidFill>
              </a:rPr>
              <a:t>Approaches and Evaluation</a:t>
            </a:r>
          </a:p>
          <a:p>
            <a:endParaRPr lang="en-US" sz="1600" b="1" dirty="0"/>
          </a:p>
          <a:p>
            <a:pPr marL="342900" indent="-342900">
              <a:buAutoNum type="arabicParenBoth"/>
            </a:pPr>
            <a:r>
              <a:rPr lang="en-GB" sz="1200" dirty="0"/>
              <a:t>Qualitative Evaluation by </a:t>
            </a:r>
            <a:r>
              <a:rPr lang="en-GB" sz="1200" u="sng" dirty="0"/>
              <a:t>PCA and t-SNE</a:t>
            </a:r>
            <a:r>
              <a:rPr lang="en-US" sz="1200" u="sng" dirty="0"/>
              <a:t>  </a:t>
            </a:r>
          </a:p>
          <a:p>
            <a:pPr marL="342900" indent="-342900">
              <a:buAutoNum type="arabicParenBoth"/>
            </a:pPr>
            <a:endParaRPr lang="en-US" sz="1200" dirty="0"/>
          </a:p>
          <a:p>
            <a:pPr marL="342900" indent="-342900">
              <a:buAutoNum type="arabicParenBoth"/>
            </a:pPr>
            <a:r>
              <a:rPr lang="en-GB" sz="1200" dirty="0"/>
              <a:t>Quantitative Evaluation with </a:t>
            </a:r>
            <a:r>
              <a:rPr lang="en-GB" sz="1200" u="sng" dirty="0"/>
              <a:t>K-means Clustering</a:t>
            </a:r>
            <a:endParaRPr lang="en-GB" sz="1200" b="1" u="sng" dirty="0"/>
          </a:p>
          <a:p>
            <a:r>
              <a:rPr lang="en-GB" sz="1600" b="1" dirty="0"/>
              <a:t>		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5A0F71-DC67-4FAA-A56C-54B9EDB4F663}"/>
              </a:ext>
            </a:extLst>
          </p:cNvPr>
          <p:cNvSpPr txBox="1">
            <a:spLocks/>
          </p:cNvSpPr>
          <p:nvPr/>
        </p:nvSpPr>
        <p:spPr>
          <a:xfrm>
            <a:off x="6339841" y="329184"/>
            <a:ext cx="2346960" cy="402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ACSE-9</a:t>
            </a:r>
            <a:endParaRPr lang="en-US" sz="1800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97FCF53-673D-4116-AE4A-AD414FB3CD24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4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440941" y="1246295"/>
            <a:ext cx="5860711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3E74"/>
                </a:solidFill>
              </a:rPr>
              <a:t>1. </a:t>
            </a:r>
            <a:r>
              <a:rPr lang="en-GB" sz="3600" b="1" dirty="0">
                <a:solidFill>
                  <a:srgbClr val="003E74"/>
                </a:solidFill>
              </a:rPr>
              <a:t>Supervised 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600" b="1" dirty="0">
              <a:solidFill>
                <a:srgbClr val="003E74"/>
              </a:solidFill>
            </a:endParaRPr>
          </a:p>
          <a:p>
            <a:endParaRPr lang="en-GB" sz="1600" b="1" dirty="0">
              <a:solidFill>
                <a:srgbClr val="003E74"/>
              </a:solidFill>
            </a:endParaRPr>
          </a:p>
          <a:p>
            <a:pPr marL="342900" indent="-342900">
              <a:buFont typeface="Arial"/>
              <a:buAutoNum type="arabicParenBoth"/>
            </a:pPr>
            <a:r>
              <a:rPr lang="en-US" sz="1600" dirty="0"/>
              <a:t>Inputs Features Selection</a:t>
            </a:r>
          </a:p>
          <a:p>
            <a:pPr marL="342900" indent="-342900">
              <a:buFont typeface="Arial"/>
              <a:buAutoNum type="arabicParenBoth"/>
            </a:pPr>
            <a:endParaRPr lang="en-US" sz="1600" dirty="0"/>
          </a:p>
          <a:p>
            <a:pPr marL="342900" indent="-342900">
              <a:buFont typeface="Arial"/>
              <a:buAutoNum type="arabicParenBoth"/>
            </a:pPr>
            <a:r>
              <a:rPr lang="en-US" sz="1600" dirty="0"/>
              <a:t>Training and Testing</a:t>
            </a:r>
          </a:p>
          <a:p>
            <a:pPr marL="342900" indent="-342900">
              <a:buFont typeface="Arial"/>
              <a:buAutoNum type="arabicParenBoth"/>
            </a:pPr>
            <a:endParaRPr lang="en-US" sz="1600" dirty="0"/>
          </a:p>
          <a:p>
            <a:pPr marL="342900" indent="-342900">
              <a:buFont typeface="Arial"/>
              <a:buAutoNum type="arabicParenBoth"/>
            </a:pPr>
            <a:r>
              <a:rPr lang="en-GB" sz="1600" dirty="0"/>
              <a:t>Our Proposed Data Augmentation Method</a:t>
            </a:r>
          </a:p>
          <a:p>
            <a:pPr marL="342900" indent="-342900">
              <a:buFont typeface="Arial"/>
              <a:buAutoNum type="arabicParenBoth"/>
            </a:pPr>
            <a:endParaRPr lang="en-US" sz="1600" dirty="0"/>
          </a:p>
          <a:p>
            <a:pPr marL="342900" indent="-342900">
              <a:buFont typeface="Arial"/>
              <a:buAutoNum type="arabicParenBoth"/>
            </a:pPr>
            <a:r>
              <a:rPr lang="en-US" sz="1600" dirty="0"/>
              <a:t>Setting Threshold Prediction Rate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991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440941" y="1246295"/>
            <a:ext cx="5860711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3E74"/>
                </a:solidFill>
              </a:rPr>
              <a:t>1. </a:t>
            </a:r>
            <a:r>
              <a:rPr lang="en-GB" sz="3600" b="1" dirty="0">
                <a:solidFill>
                  <a:srgbClr val="003E74"/>
                </a:solidFill>
              </a:rPr>
              <a:t>Supervised 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600" b="1" dirty="0">
              <a:solidFill>
                <a:srgbClr val="003E74"/>
              </a:solidFill>
            </a:endParaRPr>
          </a:p>
          <a:p>
            <a:endParaRPr lang="en-GB" sz="1600" b="1" dirty="0">
              <a:solidFill>
                <a:srgbClr val="003E74"/>
              </a:solidFill>
            </a:endParaRPr>
          </a:p>
          <a:p>
            <a:pPr marL="342900" indent="-342900">
              <a:buFont typeface="Arial"/>
              <a:buAutoNum type="arabicParenBoth"/>
            </a:pPr>
            <a:r>
              <a:rPr lang="en-US" sz="1600" dirty="0"/>
              <a:t>Inputs Features Selection (Logistic Regression)</a:t>
            </a: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8F662-ABE0-42C0-AF13-2788DC8048B4}"/>
              </a:ext>
            </a:extLst>
          </p:cNvPr>
          <p:cNvSpPr txBox="1"/>
          <p:nvPr/>
        </p:nvSpPr>
        <p:spPr>
          <a:xfrm>
            <a:off x="1347893" y="3046922"/>
            <a:ext cx="6160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Should we include all the input features?</a:t>
            </a:r>
          </a:p>
          <a:p>
            <a:r>
              <a:rPr lang="en-US" sz="2400" b="1" dirty="0">
                <a:highlight>
                  <a:srgbClr val="FFFF00"/>
                </a:highlight>
              </a:rPr>
              <a:t>Should we include Depth?</a:t>
            </a:r>
            <a:endParaRPr lang="en-GB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78453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(1) Inputs Features Selection (Control Variables)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2C3619-0ED1-4098-AD2E-DC6887E0A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3" t="26779" r="21233" b="13634"/>
          <a:stretch/>
        </p:blipFill>
        <p:spPr>
          <a:xfrm>
            <a:off x="1408419" y="1534605"/>
            <a:ext cx="6126237" cy="31048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61B2BD2-6D2D-4BF7-8023-A4978BD1A3B4}"/>
              </a:ext>
            </a:extLst>
          </p:cNvPr>
          <p:cNvSpPr/>
          <p:nvPr/>
        </p:nvSpPr>
        <p:spPr>
          <a:xfrm>
            <a:off x="7229606" y="2065082"/>
            <a:ext cx="18325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(Multi- wells)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(All Labels)</a:t>
            </a:r>
            <a:endParaRPr lang="en-GB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EAA3B5-55E0-4BDC-943F-F0E8A62BF8AA}"/>
              </a:ext>
            </a:extLst>
          </p:cNvPr>
          <p:cNvCxnSpPr>
            <a:cxnSpLocks/>
          </p:cNvCxnSpPr>
          <p:nvPr/>
        </p:nvCxnSpPr>
        <p:spPr>
          <a:xfrm>
            <a:off x="2783840" y="2106507"/>
            <a:ext cx="3352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0FA322-A959-4DE8-BEAE-9DA4A0CB4998}"/>
              </a:ext>
            </a:extLst>
          </p:cNvPr>
          <p:cNvCxnSpPr>
            <a:cxnSpLocks/>
          </p:cNvCxnSpPr>
          <p:nvPr/>
        </p:nvCxnSpPr>
        <p:spPr>
          <a:xfrm>
            <a:off x="4490720" y="1582839"/>
            <a:ext cx="0" cy="2616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AC95-4A37-4CFC-A109-EFF4359251A3}"/>
              </a:ext>
            </a:extLst>
          </p:cNvPr>
          <p:cNvCxnSpPr>
            <a:cxnSpLocks/>
          </p:cNvCxnSpPr>
          <p:nvPr/>
        </p:nvCxnSpPr>
        <p:spPr>
          <a:xfrm>
            <a:off x="5273040" y="1582839"/>
            <a:ext cx="0" cy="2616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74A3C83-3973-4D89-BC9F-B7EF1F0DDA0C}"/>
              </a:ext>
            </a:extLst>
          </p:cNvPr>
          <p:cNvSpPr/>
          <p:nvPr/>
        </p:nvSpPr>
        <p:spPr>
          <a:xfrm>
            <a:off x="4010950" y="3180548"/>
            <a:ext cx="460587" cy="267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BE4D5D5-665C-439F-AB06-010816FD757D}"/>
              </a:ext>
            </a:extLst>
          </p:cNvPr>
          <p:cNvSpPr/>
          <p:nvPr/>
        </p:nvSpPr>
        <p:spPr>
          <a:xfrm>
            <a:off x="5274176" y="3860962"/>
            <a:ext cx="460587" cy="267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F043265-9D13-4B2E-8263-7B38E3A317DC}"/>
              </a:ext>
            </a:extLst>
          </p:cNvPr>
          <p:cNvSpPr/>
          <p:nvPr/>
        </p:nvSpPr>
        <p:spPr>
          <a:xfrm>
            <a:off x="5274175" y="3525067"/>
            <a:ext cx="460587" cy="267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A6CD8B7-9B27-4377-8EFF-36DF625EECE1}"/>
              </a:ext>
            </a:extLst>
          </p:cNvPr>
          <p:cNvSpPr/>
          <p:nvPr/>
        </p:nvSpPr>
        <p:spPr>
          <a:xfrm>
            <a:off x="5274177" y="3180548"/>
            <a:ext cx="460587" cy="267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3D5A2DC-220C-4A71-B183-13B970DF5182}"/>
              </a:ext>
            </a:extLst>
          </p:cNvPr>
          <p:cNvSpPr/>
          <p:nvPr/>
        </p:nvSpPr>
        <p:spPr>
          <a:xfrm>
            <a:off x="4488348" y="3527036"/>
            <a:ext cx="460587" cy="267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97A92D3-153B-4843-93FF-3165C4792740}"/>
              </a:ext>
            </a:extLst>
          </p:cNvPr>
          <p:cNvSpPr/>
          <p:nvPr/>
        </p:nvSpPr>
        <p:spPr>
          <a:xfrm>
            <a:off x="4488347" y="3861430"/>
            <a:ext cx="460587" cy="267162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45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(1) Inputs Features Selection (Weights)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1B18A-775B-41A3-A447-2E508D77D9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24" t="17778" r="26451" b="62105"/>
          <a:stretch/>
        </p:blipFill>
        <p:spPr>
          <a:xfrm>
            <a:off x="261930" y="1861922"/>
            <a:ext cx="7311982" cy="1531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10DB07-1CBE-4CAC-BE9C-BF96BC794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67" t="38069" r="19866" b="50222"/>
          <a:stretch/>
        </p:blipFill>
        <p:spPr>
          <a:xfrm>
            <a:off x="261930" y="3505229"/>
            <a:ext cx="7589727" cy="727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677B97-33FA-4BF9-AE66-BDCDB8AC4B38}"/>
              </a:ext>
            </a:extLst>
          </p:cNvPr>
          <p:cNvSpPr/>
          <p:nvPr/>
        </p:nvSpPr>
        <p:spPr>
          <a:xfrm>
            <a:off x="7229606" y="2065082"/>
            <a:ext cx="18325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(Multi- wells)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(</a:t>
            </a:r>
            <a:r>
              <a:rPr lang="en-US" dirty="0" err="1"/>
              <a:t>Log_Facies</a:t>
            </a:r>
            <a:r>
              <a:rPr lang="en-US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6515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76867"/>
            <a:ext cx="8050107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(1) Inputs Features Selection (Weights)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B8537-289A-446E-9A42-795C39C25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54" t="57201" r="28518" b="23494"/>
          <a:stretch/>
        </p:blipFill>
        <p:spPr>
          <a:xfrm>
            <a:off x="371856" y="1856186"/>
            <a:ext cx="6803769" cy="14311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13329F-D5D7-4436-9B53-A82F1A27D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0" t="76486" r="18866" b="12692"/>
          <a:stretch/>
        </p:blipFill>
        <p:spPr>
          <a:xfrm>
            <a:off x="152400" y="3510701"/>
            <a:ext cx="7271843" cy="6187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DD9878-710B-40F5-BE40-9B382D8CB16D}"/>
              </a:ext>
            </a:extLst>
          </p:cNvPr>
          <p:cNvSpPr/>
          <p:nvPr/>
        </p:nvSpPr>
        <p:spPr>
          <a:xfrm>
            <a:off x="7229606" y="2065082"/>
            <a:ext cx="18710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(Single- well)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(</a:t>
            </a:r>
            <a:r>
              <a:rPr lang="en-US" dirty="0" err="1"/>
              <a:t>Log_Facies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791E66-5713-4DEE-A0B7-17862CD88DF8}"/>
              </a:ext>
            </a:extLst>
          </p:cNvPr>
          <p:cNvSpPr/>
          <p:nvPr/>
        </p:nvSpPr>
        <p:spPr>
          <a:xfrm>
            <a:off x="4805680" y="3513247"/>
            <a:ext cx="751840" cy="2338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632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76867"/>
            <a:ext cx="7176347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(1) Inputs Features Selection (Control Variables)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1663C9-1AE7-41F8-9355-C72E18079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3" t="50766" r="55705" b="20714"/>
          <a:stretch/>
        </p:blipFill>
        <p:spPr>
          <a:xfrm>
            <a:off x="371856" y="1784984"/>
            <a:ext cx="3858643" cy="1901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C64E5-2C8F-463D-8809-B3FA19F3A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125" t="50766" r="42130" b="20714"/>
          <a:stretch/>
        </p:blipFill>
        <p:spPr>
          <a:xfrm>
            <a:off x="4183085" y="1784984"/>
            <a:ext cx="1036320" cy="19010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5A0102-0DA7-4921-B2DB-CF39E486293A}"/>
              </a:ext>
            </a:extLst>
          </p:cNvPr>
          <p:cNvSpPr/>
          <p:nvPr/>
        </p:nvSpPr>
        <p:spPr>
          <a:xfrm>
            <a:off x="5949297" y="2046400"/>
            <a:ext cx="25699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(one well for training</a:t>
            </a:r>
          </a:p>
          <a:p>
            <a:r>
              <a:rPr lang="en-US" dirty="0">
                <a:highlight>
                  <a:srgbClr val="FFFF00"/>
                </a:highlight>
              </a:rPr>
              <a:t>one well for testing)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(</a:t>
            </a:r>
            <a:r>
              <a:rPr lang="en-US" dirty="0" err="1"/>
              <a:t>Log_Facies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D8AF60-A56E-4C2E-8327-F5FF3F6EA1A4}"/>
              </a:ext>
            </a:extLst>
          </p:cNvPr>
          <p:cNvSpPr/>
          <p:nvPr/>
        </p:nvSpPr>
        <p:spPr>
          <a:xfrm>
            <a:off x="1849120" y="2248747"/>
            <a:ext cx="3370285" cy="2506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7821D1-2E5A-436A-A6DA-463B94313F5F}"/>
              </a:ext>
            </a:extLst>
          </p:cNvPr>
          <p:cNvSpPr txBox="1"/>
          <p:nvPr/>
        </p:nvSpPr>
        <p:spPr>
          <a:xfrm>
            <a:off x="1378471" y="3841739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WHY? --- limited training data --- Depth is dominating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72248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(1) Inputs Features Selection (Control Variables)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2C3619-0ED1-4098-AD2E-DC6887E0A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33" t="26779" r="21233" b="13634"/>
          <a:stretch/>
        </p:blipFill>
        <p:spPr>
          <a:xfrm>
            <a:off x="1722931" y="1542092"/>
            <a:ext cx="6126237" cy="310487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0EAA3B5-55E0-4BDC-943F-F0E8A62BF8AA}"/>
              </a:ext>
            </a:extLst>
          </p:cNvPr>
          <p:cNvCxnSpPr>
            <a:cxnSpLocks/>
          </p:cNvCxnSpPr>
          <p:nvPr/>
        </p:nvCxnSpPr>
        <p:spPr>
          <a:xfrm>
            <a:off x="3096102" y="2112751"/>
            <a:ext cx="33798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0FA322-A959-4DE8-BEAE-9DA4A0CB4998}"/>
              </a:ext>
            </a:extLst>
          </p:cNvPr>
          <p:cNvCxnSpPr>
            <a:cxnSpLocks/>
          </p:cNvCxnSpPr>
          <p:nvPr/>
        </p:nvCxnSpPr>
        <p:spPr>
          <a:xfrm>
            <a:off x="4802982" y="1589083"/>
            <a:ext cx="0" cy="2616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F4AC95-4A37-4CFC-A109-EFF4359251A3}"/>
              </a:ext>
            </a:extLst>
          </p:cNvPr>
          <p:cNvCxnSpPr>
            <a:cxnSpLocks/>
          </p:cNvCxnSpPr>
          <p:nvPr/>
        </p:nvCxnSpPr>
        <p:spPr>
          <a:xfrm>
            <a:off x="5585302" y="1589083"/>
            <a:ext cx="0" cy="26166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5A89FE-4297-475D-B446-4A30289CE43E}"/>
              </a:ext>
            </a:extLst>
          </p:cNvPr>
          <p:cNvCxnSpPr/>
          <p:nvPr/>
        </p:nvCxnSpPr>
        <p:spPr>
          <a:xfrm flipH="1">
            <a:off x="2065867" y="1943947"/>
            <a:ext cx="6231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701C06-4BB7-48A0-B9FF-47631EAB51A0}"/>
              </a:ext>
            </a:extLst>
          </p:cNvPr>
          <p:cNvSpPr txBox="1"/>
          <p:nvPr/>
        </p:nvSpPr>
        <p:spPr>
          <a:xfrm>
            <a:off x="155763" y="173717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accuracy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176538B-57F7-4703-817E-945A964A5DF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65014" y="2106507"/>
            <a:ext cx="0" cy="4652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A4D567-6BFF-4DAF-B22B-F0DD9826EF00}"/>
              </a:ext>
            </a:extLst>
          </p:cNvPr>
          <p:cNvSpPr txBox="1"/>
          <p:nvPr/>
        </p:nvSpPr>
        <p:spPr>
          <a:xfrm>
            <a:off x="457200" y="261930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Robust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F0C905-AB88-4C16-B7E9-FE56A9C6E8EC}"/>
              </a:ext>
            </a:extLst>
          </p:cNvPr>
          <p:cNvSpPr/>
          <p:nvPr/>
        </p:nvSpPr>
        <p:spPr>
          <a:xfrm>
            <a:off x="7229606" y="2065082"/>
            <a:ext cx="19351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highlight>
                  <a:srgbClr val="FFFF00"/>
                </a:highlight>
              </a:rPr>
              <a:t>(Multi- wells)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(All Labels)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082DA4-A5EA-4A15-994E-17AE34890DCE}"/>
              </a:ext>
            </a:extLst>
          </p:cNvPr>
          <p:cNvSpPr txBox="1"/>
          <p:nvPr/>
        </p:nvSpPr>
        <p:spPr>
          <a:xfrm>
            <a:off x="-72694" y="3169197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Depth is no longer dominating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37526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440941" y="1246295"/>
            <a:ext cx="5860711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3E74"/>
                </a:solidFill>
              </a:rPr>
              <a:t>1. </a:t>
            </a:r>
            <a:r>
              <a:rPr lang="en-GB" sz="3600" b="1" dirty="0">
                <a:solidFill>
                  <a:srgbClr val="003E74"/>
                </a:solidFill>
              </a:rPr>
              <a:t>Supervised 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600" b="1" dirty="0">
              <a:solidFill>
                <a:srgbClr val="003E74"/>
              </a:solidFill>
            </a:endParaRPr>
          </a:p>
          <a:p>
            <a:endParaRPr lang="en-GB" sz="1600" b="1" dirty="0">
              <a:solidFill>
                <a:srgbClr val="003E74"/>
              </a:solidFill>
            </a:endParaRPr>
          </a:p>
          <a:p>
            <a:r>
              <a:rPr lang="en-US" sz="1600" dirty="0"/>
              <a:t>(2)  Training and Testing (Logistic regression)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8F662-ABE0-42C0-AF13-2788DC8048B4}"/>
              </a:ext>
            </a:extLst>
          </p:cNvPr>
          <p:cNvSpPr txBox="1"/>
          <p:nvPr/>
        </p:nvSpPr>
        <p:spPr>
          <a:xfrm>
            <a:off x="1347893" y="3046922"/>
            <a:ext cx="6519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What data splitting method should we use?</a:t>
            </a:r>
            <a:endParaRPr lang="en-GB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0384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109897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(2) Training and Testing       </a:t>
            </a:r>
          </a:p>
          <a:p>
            <a:endParaRPr lang="en-US" sz="2000" b="1" dirty="0"/>
          </a:p>
          <a:p>
            <a:r>
              <a:rPr lang="en-US" sz="1800" b="1" dirty="0"/>
              <a:t>(1: Single well – Cross-validation)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57AB7F-09BE-4C58-A5D7-BCB5D2B10A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0" t="64864" r="25333" b="22926"/>
          <a:stretch/>
        </p:blipFill>
        <p:spPr>
          <a:xfrm>
            <a:off x="269630" y="2357120"/>
            <a:ext cx="8417171" cy="9529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96134E-CB62-4B85-8B2A-CCC838E9C30F}"/>
              </a:ext>
            </a:extLst>
          </p:cNvPr>
          <p:cNvSpPr/>
          <p:nvPr/>
        </p:nvSpPr>
        <p:spPr>
          <a:xfrm>
            <a:off x="4328160" y="2309707"/>
            <a:ext cx="12192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83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75006" y="1042514"/>
            <a:ext cx="3153946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 algn="ctr">
              <a:lnSpc>
                <a:spcPct val="100000"/>
              </a:lnSpc>
              <a:spcBef>
                <a:spcPts val="479"/>
              </a:spcBef>
              <a:buClr>
                <a:srgbClr val="0085CA"/>
              </a:buClr>
              <a:buFont typeface="Wingdings" panose="05000000000000000000" pitchFamily="2" charset="2"/>
              <a:buChar char="§"/>
            </a:pPr>
            <a:r>
              <a:rPr lang="en-US" sz="2000" b="1" spc="-1" dirty="0">
                <a:solidFill>
                  <a:srgbClr val="000000"/>
                </a:solidFill>
                <a:latin typeface="Arial"/>
              </a:rPr>
              <a:t>A</a:t>
            </a:r>
            <a:r>
              <a:rPr lang="en-GB" sz="2000" b="1" spc="-1" dirty="0">
                <a:solidFill>
                  <a:srgbClr val="000000"/>
                </a:solidFill>
                <a:latin typeface="Arial"/>
              </a:rPr>
              <a:t>cknowledgments 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11C98-76EE-42FD-AF91-688FE0D7519B}"/>
              </a:ext>
            </a:extLst>
          </p:cNvPr>
          <p:cNvSpPr txBox="1"/>
          <p:nvPr/>
        </p:nvSpPr>
        <p:spPr>
          <a:xfrm>
            <a:off x="605273" y="1688540"/>
            <a:ext cx="7933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With many thanks to my supervisors, Dr. Gerard Gorman, Dr. Navjot </a:t>
            </a:r>
            <a:r>
              <a:rPr lang="en-US" sz="1600" dirty="0" err="1"/>
              <a:t>Kukreja</a:t>
            </a:r>
            <a:r>
              <a:rPr lang="en-US" sz="1600" dirty="0"/>
              <a:t>, </a:t>
            </a:r>
          </a:p>
          <a:p>
            <a:r>
              <a:rPr lang="en-US" sz="1600" dirty="0"/>
              <a:t>and Dr. Peter Fitch, for their extensive support and guidance throughout this project.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1547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8A361-CB85-4187-AA1B-3CF92B251D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66" t="26922" r="26000" b="62568"/>
          <a:stretch/>
        </p:blipFill>
        <p:spPr>
          <a:xfrm>
            <a:off x="158158" y="2374053"/>
            <a:ext cx="8028432" cy="778933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BFAB878C-252E-4A8F-AD05-DD15D239DBFE}"/>
              </a:ext>
            </a:extLst>
          </p:cNvPr>
          <p:cNvSpPr txBox="1">
            <a:spLocks/>
          </p:cNvSpPr>
          <p:nvPr/>
        </p:nvSpPr>
        <p:spPr>
          <a:xfrm>
            <a:off x="457200" y="1176867"/>
            <a:ext cx="7077456" cy="10989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(2) Training and Testing       </a:t>
            </a:r>
          </a:p>
          <a:p>
            <a:endParaRPr lang="en-US" sz="2000" b="1" dirty="0"/>
          </a:p>
          <a:p>
            <a:r>
              <a:rPr lang="en-US" sz="1800" b="1" dirty="0"/>
              <a:t>(2: Multi wells – Cross-validation)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07A25-78F4-431F-9D75-A5B74845FC43}"/>
              </a:ext>
            </a:extLst>
          </p:cNvPr>
          <p:cNvSpPr/>
          <p:nvPr/>
        </p:nvSpPr>
        <p:spPr>
          <a:xfrm>
            <a:off x="4097867" y="2309707"/>
            <a:ext cx="1219200" cy="3657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7C366-6545-40DC-9881-F3A0BA2C6332}"/>
              </a:ext>
            </a:extLst>
          </p:cNvPr>
          <p:cNvSpPr txBox="1"/>
          <p:nvPr/>
        </p:nvSpPr>
        <p:spPr>
          <a:xfrm>
            <a:off x="2435017" y="3454099"/>
            <a:ext cx="449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from all the wells are mixed together.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5406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F8A361-CB85-4187-AA1B-3CF92B251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66" t="43007" r="26000" b="42789"/>
          <a:stretch/>
        </p:blipFill>
        <p:spPr>
          <a:xfrm>
            <a:off x="-90763" y="2444327"/>
            <a:ext cx="9166918" cy="1201996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7156867A-8889-4645-A238-5E43444E7307}"/>
              </a:ext>
            </a:extLst>
          </p:cNvPr>
          <p:cNvSpPr txBox="1">
            <a:spLocks/>
          </p:cNvSpPr>
          <p:nvPr/>
        </p:nvSpPr>
        <p:spPr>
          <a:xfrm>
            <a:off x="457200" y="1176867"/>
            <a:ext cx="7077456" cy="10989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(2) Training and Testing       </a:t>
            </a:r>
          </a:p>
          <a:p>
            <a:endParaRPr lang="en-US" sz="2000" b="1" dirty="0"/>
          </a:p>
          <a:p>
            <a:r>
              <a:rPr lang="en-US" sz="1800" b="1" dirty="0"/>
              <a:t>(3: Multi well – Cross-wells)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38EB1-6F87-4FC0-89B2-260853CE3C5C}"/>
              </a:ext>
            </a:extLst>
          </p:cNvPr>
          <p:cNvSpPr txBox="1"/>
          <p:nvPr/>
        </p:nvSpPr>
        <p:spPr>
          <a:xfrm>
            <a:off x="3610187" y="1855894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Randomly splitting the wells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7876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(2) Training and Testing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49ED3-ABF6-44DD-AE7A-7DE8108C1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3" t="42667" r="19867" b="17272"/>
          <a:stretch/>
        </p:blipFill>
        <p:spPr>
          <a:xfrm>
            <a:off x="596615" y="1784984"/>
            <a:ext cx="7950769" cy="26041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9F9C84-2B9B-41C2-B228-460920736696}"/>
              </a:ext>
            </a:extLst>
          </p:cNvPr>
          <p:cNvCxnSpPr/>
          <p:nvPr/>
        </p:nvCxnSpPr>
        <p:spPr>
          <a:xfrm>
            <a:off x="745067" y="3149599"/>
            <a:ext cx="753872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2A2E34-CB80-4918-980D-4DEC6787B3DC}"/>
              </a:ext>
            </a:extLst>
          </p:cNvPr>
          <p:cNvCxnSpPr/>
          <p:nvPr/>
        </p:nvCxnSpPr>
        <p:spPr>
          <a:xfrm>
            <a:off x="745067" y="3376506"/>
            <a:ext cx="753872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0FE15FE-ED72-44B6-80FC-05B5A892991E}"/>
              </a:ext>
            </a:extLst>
          </p:cNvPr>
          <p:cNvSpPr/>
          <p:nvPr/>
        </p:nvSpPr>
        <p:spPr>
          <a:xfrm>
            <a:off x="5933440" y="2052323"/>
            <a:ext cx="988907" cy="15375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CE1E90-D564-4A70-B589-F61D7BADA945}"/>
              </a:ext>
            </a:extLst>
          </p:cNvPr>
          <p:cNvSpPr/>
          <p:nvPr/>
        </p:nvSpPr>
        <p:spPr>
          <a:xfrm>
            <a:off x="1100666" y="2052323"/>
            <a:ext cx="931333" cy="15375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548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440941" y="1246295"/>
            <a:ext cx="5860711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3E74"/>
                </a:solidFill>
              </a:rPr>
              <a:t>1. </a:t>
            </a:r>
            <a:r>
              <a:rPr lang="en-GB" sz="3600" b="1" dirty="0">
                <a:solidFill>
                  <a:srgbClr val="003E74"/>
                </a:solidFill>
              </a:rPr>
              <a:t>Supervised 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600" b="1" dirty="0">
              <a:solidFill>
                <a:srgbClr val="003E74"/>
              </a:solidFill>
            </a:endParaRPr>
          </a:p>
          <a:p>
            <a:endParaRPr lang="en-GB" sz="1600" b="1" dirty="0">
              <a:solidFill>
                <a:srgbClr val="003E74"/>
              </a:solidFill>
            </a:endParaRPr>
          </a:p>
          <a:p>
            <a:r>
              <a:rPr lang="en-US" sz="1600" dirty="0"/>
              <a:t>(3) Our Proposed Data Augmentation Method</a:t>
            </a: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8F662-ABE0-42C0-AF13-2788DC8048B4}"/>
              </a:ext>
            </a:extLst>
          </p:cNvPr>
          <p:cNvSpPr txBox="1"/>
          <p:nvPr/>
        </p:nvSpPr>
        <p:spPr>
          <a:xfrm>
            <a:off x="1063413" y="3008676"/>
            <a:ext cx="719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How to increase the accuracy with limited data?</a:t>
            </a:r>
            <a:endParaRPr lang="en-GB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2889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(3) </a:t>
            </a:r>
            <a:r>
              <a:rPr lang="en-GB" sz="2000" b="1" dirty="0"/>
              <a:t>Our Proposed Data Augmentation Method</a:t>
            </a: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0C4F6-3A66-42FB-9D6F-EA58ADFD3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4" t="21775" r="20933" b="5450"/>
          <a:stretch/>
        </p:blipFill>
        <p:spPr>
          <a:xfrm>
            <a:off x="552703" y="1733973"/>
            <a:ext cx="5084064" cy="29094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B14AFC-3DCB-4969-91F2-ED46D2CCAC6C}"/>
              </a:ext>
            </a:extLst>
          </p:cNvPr>
          <p:cNvSpPr/>
          <p:nvPr/>
        </p:nvSpPr>
        <p:spPr>
          <a:xfrm>
            <a:off x="833120" y="2072640"/>
            <a:ext cx="5723467" cy="203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192AD4-17D2-4273-B57E-C3588BBB6F5B}"/>
              </a:ext>
            </a:extLst>
          </p:cNvPr>
          <p:cNvSpPr txBox="1"/>
          <p:nvPr/>
        </p:nvSpPr>
        <p:spPr>
          <a:xfrm>
            <a:off x="6876859" y="1989574"/>
            <a:ext cx="195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11 Features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C5ECB-0C08-4C63-A72A-F2B650993D2A}"/>
              </a:ext>
            </a:extLst>
          </p:cNvPr>
          <p:cNvSpPr txBox="1"/>
          <p:nvPr/>
        </p:nvSpPr>
        <p:spPr>
          <a:xfrm>
            <a:off x="5240901" y="2784595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How to Choose the N(the power)?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60091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(3) </a:t>
            </a:r>
            <a:r>
              <a:rPr lang="en-GB" sz="2000" b="1" dirty="0"/>
              <a:t>Our Proposed Data Augmentation Method</a:t>
            </a: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92709-2F9B-4560-97E6-0635CC664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4" t="31694" r="19466" b="12692"/>
          <a:stretch/>
        </p:blipFill>
        <p:spPr>
          <a:xfrm>
            <a:off x="1033272" y="1630252"/>
            <a:ext cx="7077456" cy="303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3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440941" y="1246295"/>
            <a:ext cx="5860711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3E74"/>
                </a:solidFill>
              </a:rPr>
              <a:t>1. </a:t>
            </a:r>
            <a:r>
              <a:rPr lang="en-GB" sz="3600" b="1" dirty="0">
                <a:solidFill>
                  <a:srgbClr val="003E74"/>
                </a:solidFill>
              </a:rPr>
              <a:t>Supervised 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1600" b="1" dirty="0">
              <a:solidFill>
                <a:srgbClr val="003E74"/>
              </a:solidFill>
            </a:endParaRPr>
          </a:p>
          <a:p>
            <a:endParaRPr lang="en-GB" sz="1600" b="1" dirty="0">
              <a:solidFill>
                <a:srgbClr val="003E74"/>
              </a:solidFill>
            </a:endParaRPr>
          </a:p>
          <a:p>
            <a:r>
              <a:rPr lang="en-US" sz="1600" dirty="0"/>
              <a:t>(4) Setting Threshold Prediction Rate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C8F662-ABE0-42C0-AF13-2788DC8048B4}"/>
              </a:ext>
            </a:extLst>
          </p:cNvPr>
          <p:cNvSpPr txBox="1"/>
          <p:nvPr/>
        </p:nvSpPr>
        <p:spPr>
          <a:xfrm>
            <a:off x="657013" y="3046922"/>
            <a:ext cx="8246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highlight>
                  <a:srgbClr val="FFFF00"/>
                </a:highlight>
              </a:rPr>
              <a:t>How can we help companies with limited training data?</a:t>
            </a:r>
            <a:endParaRPr lang="en-GB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7194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(4) </a:t>
            </a:r>
            <a:r>
              <a:rPr lang="en-GB" sz="2000" b="1" dirty="0"/>
              <a:t>Setting Threshold Prediction Rate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E9C048-878F-4269-9678-429DC3262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293" y="1532937"/>
            <a:ext cx="7335520" cy="311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B55218D-6DEE-4E03-A986-5DF4BE6FCE32}"/>
              </a:ext>
            </a:extLst>
          </p:cNvPr>
          <p:cNvSpPr/>
          <p:nvPr/>
        </p:nvSpPr>
        <p:spPr>
          <a:xfrm>
            <a:off x="6190827" y="2411307"/>
            <a:ext cx="508000" cy="45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EC1774-A91D-4C8B-A19A-9233478CE371}"/>
              </a:ext>
            </a:extLst>
          </p:cNvPr>
          <p:cNvSpPr/>
          <p:nvPr/>
        </p:nvSpPr>
        <p:spPr>
          <a:xfrm>
            <a:off x="6766561" y="3599854"/>
            <a:ext cx="508000" cy="45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1BD365-6952-433B-A18D-13D5AB7451CA}"/>
              </a:ext>
            </a:extLst>
          </p:cNvPr>
          <p:cNvSpPr/>
          <p:nvPr/>
        </p:nvSpPr>
        <p:spPr>
          <a:xfrm>
            <a:off x="7358549" y="3017092"/>
            <a:ext cx="508000" cy="45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54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(4) </a:t>
            </a:r>
            <a:r>
              <a:rPr lang="en-GB" sz="2000" b="1" dirty="0"/>
              <a:t>Setting Threshold Prediction Rate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731F4-2FD0-4A2B-A2FD-B3E5230A89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0" t="31695" r="20800" b="25334"/>
          <a:stretch/>
        </p:blipFill>
        <p:spPr>
          <a:xfrm>
            <a:off x="614367" y="1548946"/>
            <a:ext cx="8072433" cy="27874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9D2D82-BAD6-43BA-B57D-04FDA9022EA2}"/>
              </a:ext>
            </a:extLst>
          </p:cNvPr>
          <p:cNvSpPr/>
          <p:nvPr/>
        </p:nvSpPr>
        <p:spPr>
          <a:xfrm>
            <a:off x="826347" y="1957493"/>
            <a:ext cx="285834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E3A3F5-719C-4080-9B11-CDC26AF3DC94}"/>
              </a:ext>
            </a:extLst>
          </p:cNvPr>
          <p:cNvSpPr/>
          <p:nvPr/>
        </p:nvSpPr>
        <p:spPr>
          <a:xfrm>
            <a:off x="826347" y="3246004"/>
            <a:ext cx="320378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0052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(4) </a:t>
            </a:r>
            <a:r>
              <a:rPr lang="en-GB" sz="2000" b="1" dirty="0"/>
              <a:t>Setting Threshold Prediction Rate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88FFA-A10A-4F05-808F-3FBE8820E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4" t="26164" r="19866" b="34815"/>
          <a:stretch/>
        </p:blipFill>
        <p:spPr>
          <a:xfrm>
            <a:off x="344424" y="1784984"/>
            <a:ext cx="8455151" cy="2556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32FE1C-2C3F-4ED7-9158-1939FB37B1B9}"/>
              </a:ext>
            </a:extLst>
          </p:cNvPr>
          <p:cNvSpPr txBox="1"/>
          <p:nvPr/>
        </p:nvSpPr>
        <p:spPr>
          <a:xfrm>
            <a:off x="629920" y="2777067"/>
            <a:ext cx="8047735" cy="4538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BB31B8-0928-48CE-B111-4042D3AAAA15}"/>
              </a:ext>
            </a:extLst>
          </p:cNvPr>
          <p:cNvSpPr/>
          <p:nvPr/>
        </p:nvSpPr>
        <p:spPr>
          <a:xfrm>
            <a:off x="5987627" y="1869440"/>
            <a:ext cx="1469813" cy="1801707"/>
          </a:xfrm>
          <a:prstGeom prst="rect">
            <a:avLst/>
          </a:prstGeom>
          <a:noFill/>
          <a:ln w="57150">
            <a:solidFill>
              <a:srgbClr val="0085CA"/>
            </a:solidFill>
            <a:prstDash val="dash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406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440941" y="1246295"/>
            <a:ext cx="5860711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 algn="ctr">
              <a:lnSpc>
                <a:spcPct val="100000"/>
              </a:lnSpc>
              <a:spcBef>
                <a:spcPts val="479"/>
              </a:spcBef>
              <a:buClr>
                <a:srgbClr val="0085CA"/>
              </a:buClr>
              <a:buFont typeface="Wingdings" panose="05000000000000000000" pitchFamily="2" charset="2"/>
              <a:buChar char="§"/>
            </a:pPr>
            <a:r>
              <a:rPr lang="en-GB" sz="3600" b="1" strike="noStrike" spc="-1" dirty="0">
                <a:solidFill>
                  <a:srgbClr val="000000"/>
                </a:solidFill>
                <a:latin typeface="Arial"/>
              </a:rPr>
              <a:t>Introduction</a:t>
            </a:r>
            <a:endParaRPr lang="en-GB" sz="3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5C4C88-06B6-420F-B4F9-374897E6DE5C}"/>
              </a:ext>
            </a:extLst>
          </p:cNvPr>
          <p:cNvSpPr txBox="1"/>
          <p:nvPr/>
        </p:nvSpPr>
        <p:spPr>
          <a:xfrm>
            <a:off x="2810933" y="2092960"/>
            <a:ext cx="15760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Dataset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Limitations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469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440941" y="1246295"/>
            <a:ext cx="6436446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3E74"/>
                </a:solidFill>
              </a:rPr>
              <a:t>2. </a:t>
            </a:r>
            <a:r>
              <a:rPr lang="en-GB" sz="3600" b="1" dirty="0">
                <a:solidFill>
                  <a:srgbClr val="003E74"/>
                </a:solidFill>
              </a:rPr>
              <a:t>Unsupervised 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 marL="342900" indent="-342900">
              <a:buAutoNum type="arabicParenBoth"/>
            </a:pPr>
            <a:r>
              <a:rPr lang="en-GB" sz="2000" dirty="0"/>
              <a:t> Qualitative Evaluation by PCA and t-SNE</a:t>
            </a:r>
            <a:r>
              <a:rPr lang="en-US" sz="2000" dirty="0"/>
              <a:t>  </a:t>
            </a:r>
          </a:p>
          <a:p>
            <a:pPr marL="342900" indent="-342900">
              <a:buAutoNum type="arabicParenBoth"/>
            </a:pPr>
            <a:endParaRPr lang="en-US" sz="2000" dirty="0"/>
          </a:p>
          <a:p>
            <a:pPr marL="342900" indent="-342900">
              <a:buAutoNum type="arabicParenBoth"/>
            </a:pPr>
            <a:r>
              <a:rPr lang="en-GB" sz="2000" dirty="0"/>
              <a:t> Quantitative Evaluation with K-means Clustering</a:t>
            </a:r>
            <a:endParaRPr lang="en-GB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455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440941" y="1246295"/>
            <a:ext cx="6436446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3E74"/>
                </a:solidFill>
              </a:rPr>
              <a:t>2. </a:t>
            </a:r>
            <a:r>
              <a:rPr lang="en-GB" sz="3600" b="1" dirty="0">
                <a:solidFill>
                  <a:srgbClr val="003E74"/>
                </a:solidFill>
              </a:rPr>
              <a:t>Unsupervised 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r>
              <a:rPr lang="en-GB" sz="2000" dirty="0">
                <a:highlight>
                  <a:srgbClr val="FFFF00"/>
                </a:highlight>
              </a:rPr>
              <a:t>(1)  Qualitative Evaluation by PCA and t-SNE</a:t>
            </a:r>
            <a:r>
              <a:rPr lang="en-US" sz="2000" dirty="0">
                <a:highlight>
                  <a:srgbClr val="FFFF00"/>
                </a:highlight>
              </a:rPr>
              <a:t>  </a:t>
            </a:r>
            <a:endParaRPr lang="en-GB" sz="3600" b="1" dirty="0">
              <a:solidFill>
                <a:srgbClr val="003E74"/>
              </a:solidFill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14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76867"/>
            <a:ext cx="7758853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(1) </a:t>
            </a:r>
            <a:r>
              <a:rPr lang="en-GB" sz="2000" b="1" dirty="0"/>
              <a:t>Qualitative Evaluation by PCA and t-SNE (Single well)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157728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2. </a:t>
            </a:r>
            <a:r>
              <a:rPr lang="en-GB" b="1" dirty="0">
                <a:solidFill>
                  <a:srgbClr val="003E74"/>
                </a:solidFill>
              </a:rPr>
              <a:t>Unsupervised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1DC0A1-8668-44CD-8DE9-8B7F14FF0F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67" t="31695" r="21733" b="21536"/>
          <a:stretch/>
        </p:blipFill>
        <p:spPr>
          <a:xfrm>
            <a:off x="526040" y="1588226"/>
            <a:ext cx="6439904" cy="2536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1FDAF8-F146-4412-AD32-9628A772FD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2" t="50000" r="20514" b="42945"/>
          <a:stretch/>
        </p:blipFill>
        <p:spPr>
          <a:xfrm>
            <a:off x="513074" y="4215000"/>
            <a:ext cx="6452870" cy="3693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0ED82D-072D-4098-BBB5-BD9228B5C704}"/>
              </a:ext>
            </a:extLst>
          </p:cNvPr>
          <p:cNvSpPr txBox="1"/>
          <p:nvPr/>
        </p:nvSpPr>
        <p:spPr>
          <a:xfrm>
            <a:off x="6901078" y="2019341"/>
            <a:ext cx="2242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highlight>
                  <a:srgbClr val="FFFF00"/>
                </a:highlight>
              </a:rPr>
              <a:t>Log_Facies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No clear Clusters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1559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157728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2. </a:t>
            </a:r>
            <a:r>
              <a:rPr lang="en-GB" b="1" dirty="0">
                <a:solidFill>
                  <a:srgbClr val="003E74"/>
                </a:solidFill>
              </a:rPr>
              <a:t>Unsupervised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CB314-4388-473E-A3F5-BEAD7A5913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7" t="26164" r="23200" b="31695"/>
          <a:stretch/>
        </p:blipFill>
        <p:spPr>
          <a:xfrm>
            <a:off x="144236" y="1630252"/>
            <a:ext cx="6393799" cy="2334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64197-3D9A-4886-A3C7-B91942E6C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2" t="50000" r="20514" b="42945"/>
          <a:stretch/>
        </p:blipFill>
        <p:spPr>
          <a:xfrm>
            <a:off x="244430" y="4121365"/>
            <a:ext cx="6452870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E32BA6-95F2-4092-9739-3393EB44A181}"/>
              </a:ext>
            </a:extLst>
          </p:cNvPr>
          <p:cNvSpPr txBox="1"/>
          <p:nvPr/>
        </p:nvSpPr>
        <p:spPr>
          <a:xfrm>
            <a:off x="7161167" y="2006493"/>
            <a:ext cx="1935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Fluid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Clear Clusters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GB" dirty="0"/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22FF3940-C728-4A7B-8E6C-28AD4AC76C8B}"/>
              </a:ext>
            </a:extLst>
          </p:cNvPr>
          <p:cNvSpPr txBox="1">
            <a:spLocks/>
          </p:cNvSpPr>
          <p:nvPr/>
        </p:nvSpPr>
        <p:spPr>
          <a:xfrm>
            <a:off x="457199" y="1176867"/>
            <a:ext cx="7758853" cy="453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/>
              <a:t>(1) </a:t>
            </a:r>
            <a:r>
              <a:rPr lang="en-GB" sz="2000" b="1"/>
              <a:t>Qualitative Evaluation by PCA and t-SNE (Single well)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61137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157728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2. </a:t>
            </a:r>
            <a:r>
              <a:rPr lang="en-GB" b="1" dirty="0">
                <a:solidFill>
                  <a:srgbClr val="003E74"/>
                </a:solidFill>
              </a:rPr>
              <a:t>Unsupervised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A2806-14E7-4A42-A592-0D3AD309CC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4" t="26164" r="22133" b="26268"/>
          <a:stretch/>
        </p:blipFill>
        <p:spPr>
          <a:xfrm>
            <a:off x="583931" y="1630252"/>
            <a:ext cx="6474316" cy="2603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5B28AA-05B5-4B8C-BC66-939605AE6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52" t="50000" r="20514" b="42945"/>
          <a:stretch/>
        </p:blipFill>
        <p:spPr>
          <a:xfrm>
            <a:off x="583931" y="4233950"/>
            <a:ext cx="6452870" cy="369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99832-B5D2-4496-8AAE-B1A35307F9E6}"/>
              </a:ext>
            </a:extLst>
          </p:cNvPr>
          <p:cNvSpPr txBox="1"/>
          <p:nvPr/>
        </p:nvSpPr>
        <p:spPr>
          <a:xfrm>
            <a:off x="6952374" y="2006493"/>
            <a:ext cx="2191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highlight>
                  <a:srgbClr val="FFFF00"/>
                </a:highlight>
              </a:rPr>
              <a:t>MixedLabel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No clear clusters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GB" dirty="0"/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B40F3BC7-BA1E-4177-8DD6-AA7C781EDDDF}"/>
              </a:ext>
            </a:extLst>
          </p:cNvPr>
          <p:cNvSpPr txBox="1">
            <a:spLocks/>
          </p:cNvSpPr>
          <p:nvPr/>
        </p:nvSpPr>
        <p:spPr>
          <a:xfrm>
            <a:off x="457199" y="1176867"/>
            <a:ext cx="7758853" cy="453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/>
              <a:t>(1) </a:t>
            </a:r>
            <a:r>
              <a:rPr lang="en-GB" sz="2000" b="1"/>
              <a:t>Qualitative Evaluation by PCA and t-SNE (Single well)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0146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1176867"/>
            <a:ext cx="7596293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(1) </a:t>
            </a:r>
            <a:r>
              <a:rPr lang="en-GB" sz="2000" b="1" dirty="0"/>
              <a:t>Qualitative Evaluation by PCA and t-SNE (Multi wells)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157728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2. </a:t>
            </a:r>
            <a:r>
              <a:rPr lang="en-GB" b="1" dirty="0">
                <a:solidFill>
                  <a:srgbClr val="003E74"/>
                </a:solidFill>
              </a:rPr>
              <a:t>Unsupervised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B412E1-6BA9-40C9-87D2-E0977A1C6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3" t="27971" r="22600" b="26268"/>
          <a:stretch/>
        </p:blipFill>
        <p:spPr>
          <a:xfrm>
            <a:off x="544237" y="1610568"/>
            <a:ext cx="6077712" cy="2353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D18270-D07D-47E4-89A3-C1C6727C9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7" t="43596" r="20800" b="45737"/>
          <a:stretch/>
        </p:blipFill>
        <p:spPr>
          <a:xfrm>
            <a:off x="544237" y="3980771"/>
            <a:ext cx="6303264" cy="548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6336BC-38FF-495F-AE19-FD3C0FA49E7C}"/>
              </a:ext>
            </a:extLst>
          </p:cNvPr>
          <p:cNvSpPr txBox="1"/>
          <p:nvPr/>
        </p:nvSpPr>
        <p:spPr>
          <a:xfrm>
            <a:off x="7161167" y="2006493"/>
            <a:ext cx="17556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highlight>
                  <a:srgbClr val="FFFF00"/>
                </a:highlight>
              </a:rPr>
              <a:t>Log_Facies</a:t>
            </a: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Two clusters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207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157728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2. </a:t>
            </a:r>
            <a:r>
              <a:rPr lang="en-GB" b="1" dirty="0">
                <a:solidFill>
                  <a:srgbClr val="003E74"/>
                </a:solidFill>
              </a:rPr>
              <a:t>Unsupervised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86981-DBE5-43CE-B01F-D1FA904B02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00" t="38163" r="21200" b="15378"/>
          <a:stretch/>
        </p:blipFill>
        <p:spPr>
          <a:xfrm>
            <a:off x="588603" y="1634163"/>
            <a:ext cx="6181344" cy="2389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D0C60-74C0-4EDD-80C5-06B33D1A0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7" t="43596" r="20800" b="45737"/>
          <a:stretch/>
        </p:blipFill>
        <p:spPr>
          <a:xfrm>
            <a:off x="588603" y="4087901"/>
            <a:ext cx="6303264" cy="548640"/>
          </a:xfrm>
          <a:prstGeom prst="rect">
            <a:avLst/>
          </a:prstGeo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A32A1222-A728-4DD6-B7F1-FD824BA6A69E}"/>
              </a:ext>
            </a:extLst>
          </p:cNvPr>
          <p:cNvSpPr txBox="1">
            <a:spLocks/>
          </p:cNvSpPr>
          <p:nvPr/>
        </p:nvSpPr>
        <p:spPr>
          <a:xfrm>
            <a:off x="457199" y="1176867"/>
            <a:ext cx="7596293" cy="453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/>
              <a:t>(1) </a:t>
            </a:r>
            <a:r>
              <a:rPr lang="en-GB" sz="2000" b="1"/>
              <a:t>Qualitative Evaluation by PCA and t-SNE (Multi wells)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B74074-3A6C-4DF4-ACEA-3D174697B9CF}"/>
              </a:ext>
            </a:extLst>
          </p:cNvPr>
          <p:cNvSpPr txBox="1"/>
          <p:nvPr/>
        </p:nvSpPr>
        <p:spPr>
          <a:xfrm>
            <a:off x="6769947" y="2046400"/>
            <a:ext cx="2319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Wells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Separate one well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824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157728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2. </a:t>
            </a:r>
            <a:r>
              <a:rPr lang="en-GB" b="1" dirty="0">
                <a:solidFill>
                  <a:srgbClr val="003E74"/>
                </a:solidFill>
              </a:rPr>
              <a:t>Unsupervised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298CDD-E154-411A-B83B-1AFC5CCF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3" t="31695" r="21333" b="22926"/>
          <a:stretch/>
        </p:blipFill>
        <p:spPr>
          <a:xfrm>
            <a:off x="457199" y="1659990"/>
            <a:ext cx="6193536" cy="2334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04FFF-6BFC-427C-AD92-D23472E707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67" t="43596" r="20800" b="45737"/>
          <a:stretch/>
        </p:blipFill>
        <p:spPr>
          <a:xfrm>
            <a:off x="457199" y="4084755"/>
            <a:ext cx="6303264" cy="548640"/>
          </a:xfrm>
          <a:prstGeom prst="rect">
            <a:avLst/>
          </a:prstGeom>
        </p:spPr>
      </p:pic>
      <p:sp>
        <p:nvSpPr>
          <p:cNvPr id="10" name="Subtitle 3">
            <a:extLst>
              <a:ext uri="{FF2B5EF4-FFF2-40B4-BE49-F238E27FC236}">
                <a16:creationId xmlns:a16="http://schemas.microsoft.com/office/drawing/2014/main" id="{B530A2F3-4BB2-4D36-8AB3-0ED058B0118E}"/>
              </a:ext>
            </a:extLst>
          </p:cNvPr>
          <p:cNvSpPr txBox="1">
            <a:spLocks/>
          </p:cNvSpPr>
          <p:nvPr/>
        </p:nvSpPr>
        <p:spPr>
          <a:xfrm>
            <a:off x="457199" y="1176867"/>
            <a:ext cx="7596293" cy="453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/>
              <a:t>(1) </a:t>
            </a:r>
            <a:r>
              <a:rPr lang="en-GB" sz="2000" b="1"/>
              <a:t>Qualitative Evaluation by PCA and t-SNE (Multi wells)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543EB5-986C-4C9C-A771-07BE82EC2CBB}"/>
              </a:ext>
            </a:extLst>
          </p:cNvPr>
          <p:cNvSpPr txBox="1"/>
          <p:nvPr/>
        </p:nvSpPr>
        <p:spPr>
          <a:xfrm>
            <a:off x="6952374" y="2073266"/>
            <a:ext cx="2191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Wells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highlight>
                  <a:srgbClr val="FFFF00"/>
                </a:highlight>
              </a:rPr>
              <a:t>No clear clusters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6881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440941" y="1246295"/>
            <a:ext cx="6436446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3600" b="1" dirty="0">
                <a:solidFill>
                  <a:srgbClr val="003E74"/>
                </a:solidFill>
              </a:rPr>
              <a:t>2. </a:t>
            </a:r>
            <a:r>
              <a:rPr lang="en-GB" sz="3600" b="1" dirty="0">
                <a:solidFill>
                  <a:srgbClr val="003E74"/>
                </a:solidFill>
              </a:rPr>
              <a:t>Unsupervised Learning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sz="3600" b="1" dirty="0">
              <a:solidFill>
                <a:srgbClr val="003E74"/>
              </a:solidFill>
            </a:endParaRPr>
          </a:p>
          <a:p>
            <a:r>
              <a:rPr lang="en-GB" sz="2000" dirty="0">
                <a:highlight>
                  <a:srgbClr val="FFFF00"/>
                </a:highlight>
              </a:rPr>
              <a:t>(2)</a:t>
            </a:r>
            <a:r>
              <a:rPr lang="en-US" sz="2000" dirty="0">
                <a:highlight>
                  <a:srgbClr val="FFFF00"/>
                </a:highlight>
              </a:rPr>
              <a:t>  Quantitative Evaluation with K-means Clustering</a:t>
            </a:r>
            <a:endParaRPr lang="en-GB" sz="3600" b="1" dirty="0">
              <a:solidFill>
                <a:srgbClr val="003E74"/>
              </a:solidFill>
              <a:highlight>
                <a:srgbClr val="FFFF00"/>
              </a:highlight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0454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(2) </a:t>
            </a:r>
            <a:r>
              <a:rPr lang="en-GB" sz="2000" b="1" dirty="0"/>
              <a:t>Quantitative Evaluation with K-means Clustering</a:t>
            </a: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157728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2. </a:t>
            </a:r>
            <a:r>
              <a:rPr lang="en-GB" b="1" dirty="0">
                <a:solidFill>
                  <a:srgbClr val="003E74"/>
                </a:solidFill>
              </a:rPr>
              <a:t>Unsupervised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AE46A7-28CD-4E7F-A687-3E99D0499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34" t="76045" r="21200" b="15140"/>
          <a:stretch/>
        </p:blipFill>
        <p:spPr>
          <a:xfrm>
            <a:off x="132080" y="4044301"/>
            <a:ext cx="6242304" cy="4533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677810-1AAC-4144-B6F3-1100152656C3}"/>
              </a:ext>
            </a:extLst>
          </p:cNvPr>
          <p:cNvSpPr/>
          <p:nvPr/>
        </p:nvSpPr>
        <p:spPr>
          <a:xfrm>
            <a:off x="4572000" y="208104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The sum of squared distances </a:t>
            </a:r>
          </a:p>
          <a:p>
            <a:r>
              <a:rPr lang="en-GB" dirty="0"/>
              <a:t>of samples to their closest cluster centre </a:t>
            </a:r>
          </a:p>
          <a:p>
            <a:r>
              <a:rPr lang="en-GB" dirty="0"/>
              <a:t>decreases dramatically until </a:t>
            </a:r>
          </a:p>
          <a:p>
            <a:r>
              <a:rPr lang="en-GB" dirty="0"/>
              <a:t>the number of clusters </a:t>
            </a:r>
            <a:r>
              <a:rPr lang="en-GB" u="sng" dirty="0">
                <a:highlight>
                  <a:srgbClr val="FFFF00"/>
                </a:highlight>
              </a:rPr>
              <a:t>reaches to 6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FD47F-0B99-49AD-9CA8-06B96D95E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05" t="29156" r="35096" b="27037"/>
          <a:stretch/>
        </p:blipFill>
        <p:spPr>
          <a:xfrm>
            <a:off x="548639" y="1713415"/>
            <a:ext cx="3657601" cy="2253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EA7B32-E0ED-4A43-948E-9074049D2175}"/>
              </a:ext>
            </a:extLst>
          </p:cNvPr>
          <p:cNvSpPr txBox="1"/>
          <p:nvPr/>
        </p:nvSpPr>
        <p:spPr>
          <a:xfrm>
            <a:off x="1934849" y="2637221"/>
            <a:ext cx="8851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</a:rPr>
              <a:t>Elbow</a:t>
            </a:r>
            <a:endParaRPr lang="en-GB" sz="2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3685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3"/>
          <p:cNvSpPr txBox="1"/>
          <p:nvPr/>
        </p:nvSpPr>
        <p:spPr>
          <a:xfrm>
            <a:off x="120142" y="1019855"/>
            <a:ext cx="2484000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 algn="ctr">
              <a:lnSpc>
                <a:spcPct val="100000"/>
              </a:lnSpc>
              <a:spcBef>
                <a:spcPts val="479"/>
              </a:spcBef>
              <a:buClr>
                <a:srgbClr val="0085CA"/>
              </a:buClr>
              <a:buFont typeface="Wingdings" panose="05000000000000000000" pitchFamily="2" charset="2"/>
              <a:buChar char="§"/>
            </a:pP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Introduction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46FE5-AF8E-472A-B4C6-A6179FC0AF2E}"/>
              </a:ext>
            </a:extLst>
          </p:cNvPr>
          <p:cNvSpPr txBox="1"/>
          <p:nvPr/>
        </p:nvSpPr>
        <p:spPr>
          <a:xfrm>
            <a:off x="371856" y="1716581"/>
            <a:ext cx="3886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sz="1600" b="1" dirty="0"/>
              <a:t>Well log: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GB" sz="1600" dirty="0"/>
          </a:p>
          <a:p>
            <a:r>
              <a:rPr lang="en-GB" sz="1600" dirty="0"/>
              <a:t>     (a form of geoscience recording data)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F8089-D4CD-4F8D-81DC-03BDD18E8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9" t="24587" r="46241" b="15868"/>
          <a:stretch/>
        </p:blipFill>
        <p:spPr>
          <a:xfrm>
            <a:off x="4714713" y="13546"/>
            <a:ext cx="3271048" cy="44230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01257-D67C-40CA-9835-8C2D412EE7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9" t="86450" r="41091" b="9929"/>
          <a:stretch/>
        </p:blipFill>
        <p:spPr>
          <a:xfrm>
            <a:off x="4714713" y="4405952"/>
            <a:ext cx="3743801" cy="25485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46903B1-9F6E-47A0-A91F-92C43CEE2039}"/>
              </a:ext>
            </a:extLst>
          </p:cNvPr>
          <p:cNvCxnSpPr>
            <a:cxnSpLocks/>
          </p:cNvCxnSpPr>
          <p:nvPr/>
        </p:nvCxnSpPr>
        <p:spPr>
          <a:xfrm>
            <a:off x="7779124" y="2857500"/>
            <a:ext cx="3899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84A6-8929-4C7C-BE74-F544A3554994}"/>
              </a:ext>
            </a:extLst>
          </p:cNvPr>
          <p:cNvCxnSpPr>
            <a:cxnSpLocks/>
          </p:cNvCxnSpPr>
          <p:nvPr/>
        </p:nvCxnSpPr>
        <p:spPr>
          <a:xfrm>
            <a:off x="7342094" y="3045758"/>
            <a:ext cx="82699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F76052-636D-449D-9027-946BE0C8C8FF}"/>
              </a:ext>
            </a:extLst>
          </p:cNvPr>
          <p:cNvSpPr txBox="1"/>
          <p:nvPr/>
        </p:nvSpPr>
        <p:spPr>
          <a:xfrm>
            <a:off x="8246357" y="274412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32600749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8056880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(2) </a:t>
            </a:r>
            <a:r>
              <a:rPr lang="en-GB" sz="2000" b="1" dirty="0"/>
              <a:t>Quantitative Evaluation with K-means Clustering </a:t>
            </a:r>
            <a:r>
              <a:rPr lang="en-GB" sz="2000" b="1" dirty="0">
                <a:highlight>
                  <a:srgbClr val="FFFF00"/>
                </a:highlight>
              </a:rPr>
              <a:t>(K=6)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157728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2. </a:t>
            </a:r>
            <a:r>
              <a:rPr lang="en-GB" b="1" dirty="0">
                <a:solidFill>
                  <a:srgbClr val="003E74"/>
                </a:solidFill>
              </a:rPr>
              <a:t>Unsupervised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52386-000A-4A7C-AA06-FFD96037AD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2" t="13468" r="20032" b="11852"/>
          <a:stretch/>
        </p:blipFill>
        <p:spPr>
          <a:xfrm>
            <a:off x="1947249" y="1529413"/>
            <a:ext cx="5127498" cy="30828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783E04C-3E94-415E-B65A-303CB6B14A51}"/>
              </a:ext>
            </a:extLst>
          </p:cNvPr>
          <p:cNvSpPr/>
          <p:nvPr/>
        </p:nvSpPr>
        <p:spPr>
          <a:xfrm>
            <a:off x="6116320" y="2729653"/>
            <a:ext cx="636693" cy="45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CFBFA0-2E54-4463-97F4-B3EFE493BD56}"/>
              </a:ext>
            </a:extLst>
          </p:cNvPr>
          <p:cNvSpPr/>
          <p:nvPr/>
        </p:nvSpPr>
        <p:spPr>
          <a:xfrm>
            <a:off x="1998131" y="2729653"/>
            <a:ext cx="636693" cy="45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8162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5865" y="1024114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/>
              <a:t>Conclusion</a:t>
            </a:r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F167799-3F1A-42DF-AA11-9AA3CD2F0D41}"/>
              </a:ext>
            </a:extLst>
          </p:cNvPr>
          <p:cNvSpPr txBox="1">
            <a:spLocks/>
          </p:cNvSpPr>
          <p:nvPr/>
        </p:nvSpPr>
        <p:spPr>
          <a:xfrm>
            <a:off x="6339841" y="329184"/>
            <a:ext cx="2346960" cy="402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ACSE-9</a:t>
            </a:r>
            <a:endParaRPr lang="en-US" sz="18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5ACF4A-9AA2-4521-9B49-C74B4110F01A}"/>
              </a:ext>
            </a:extLst>
          </p:cNvPr>
          <p:cNvSpPr/>
          <p:nvPr/>
        </p:nvSpPr>
        <p:spPr>
          <a:xfrm>
            <a:off x="457200" y="1808747"/>
            <a:ext cx="89245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MR10"/>
              </a:rPr>
              <a:t>(1) it is fundamental to keep all input features when developing a robust machine learning model; </a:t>
            </a:r>
          </a:p>
          <a:p>
            <a:endParaRPr lang="en-GB" dirty="0">
              <a:latin typeface="CMR10"/>
            </a:endParaRPr>
          </a:p>
          <a:p>
            <a:r>
              <a:rPr lang="en-GB" dirty="0">
                <a:latin typeface="CMR10"/>
              </a:rPr>
              <a:t>(2) data splitting according to wells is more robust compared to directly random split the full data set; </a:t>
            </a:r>
          </a:p>
          <a:p>
            <a:endParaRPr lang="en-GB" dirty="0">
              <a:latin typeface="CMR10"/>
            </a:endParaRPr>
          </a:p>
          <a:p>
            <a:r>
              <a:rPr lang="en-GB" dirty="0">
                <a:latin typeface="CMR10"/>
              </a:rPr>
              <a:t>(3) I proposed a </a:t>
            </a:r>
            <a:r>
              <a:rPr lang="en-GB" dirty="0" err="1">
                <a:latin typeface="CMR10"/>
              </a:rPr>
              <a:t>MixedLabel</a:t>
            </a:r>
            <a:r>
              <a:rPr lang="en-GB" dirty="0">
                <a:latin typeface="CMR10"/>
              </a:rPr>
              <a:t> approach for classification, which shows comparable performance.</a:t>
            </a:r>
          </a:p>
          <a:p>
            <a:endParaRPr lang="en-GB" dirty="0"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29775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F167799-3F1A-42DF-AA11-9AA3CD2F0D41}"/>
              </a:ext>
            </a:extLst>
          </p:cNvPr>
          <p:cNvSpPr txBox="1">
            <a:spLocks/>
          </p:cNvSpPr>
          <p:nvPr/>
        </p:nvSpPr>
        <p:spPr>
          <a:xfrm>
            <a:off x="6339841" y="329184"/>
            <a:ext cx="2346960" cy="402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ACSE-9</a:t>
            </a:r>
            <a:endParaRPr lang="en-US" sz="1800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276B5-EDC7-437E-9795-3BF86FF05E75}"/>
              </a:ext>
            </a:extLst>
          </p:cNvPr>
          <p:cNvSpPr/>
          <p:nvPr/>
        </p:nvSpPr>
        <p:spPr>
          <a:xfrm>
            <a:off x="457200" y="1603154"/>
            <a:ext cx="85892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>
              <a:latin typeface="CMR10"/>
            </a:endParaRPr>
          </a:p>
          <a:p>
            <a:r>
              <a:rPr lang="en-GB" dirty="0">
                <a:latin typeface="CMR10"/>
              </a:rPr>
              <a:t>(4) I proposed a data augmentation approach by generating more input features with specific powers can improve classification performance remarkably; </a:t>
            </a:r>
          </a:p>
          <a:p>
            <a:endParaRPr lang="en-GB" dirty="0">
              <a:latin typeface="CMR10"/>
            </a:endParaRPr>
          </a:p>
          <a:p>
            <a:r>
              <a:rPr lang="en-GB" dirty="0">
                <a:latin typeface="CMR10"/>
              </a:rPr>
              <a:t>(5) it is easy for both supervised and unsupervised methods to achieve higher prediction accuracies on a small portion of the training samples; </a:t>
            </a:r>
          </a:p>
          <a:p>
            <a:endParaRPr lang="en-GB" dirty="0">
              <a:latin typeface="CMR10"/>
            </a:endParaRPr>
          </a:p>
          <a:p>
            <a:r>
              <a:rPr lang="en-GB" dirty="0">
                <a:latin typeface="CMR10"/>
              </a:rPr>
              <a:t>(6) supervised learning models are generally more robust and give higher accuracies than unsupervised learning models;</a:t>
            </a:r>
          </a:p>
          <a:p>
            <a:endParaRPr lang="en-GB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B62F8CA1-AC28-42EC-8739-A222FE62774C}"/>
              </a:ext>
            </a:extLst>
          </p:cNvPr>
          <p:cNvSpPr txBox="1">
            <a:spLocks/>
          </p:cNvSpPr>
          <p:nvPr/>
        </p:nvSpPr>
        <p:spPr>
          <a:xfrm>
            <a:off x="435865" y="1024114"/>
            <a:ext cx="7077456" cy="453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8845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F167799-3F1A-42DF-AA11-9AA3CD2F0D41}"/>
              </a:ext>
            </a:extLst>
          </p:cNvPr>
          <p:cNvSpPr txBox="1">
            <a:spLocks/>
          </p:cNvSpPr>
          <p:nvPr/>
        </p:nvSpPr>
        <p:spPr>
          <a:xfrm>
            <a:off x="6339841" y="329184"/>
            <a:ext cx="2346960" cy="40217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000" b="1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ACSE-9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276B5-EDC7-437E-9795-3BF86FF05E75}"/>
              </a:ext>
            </a:extLst>
          </p:cNvPr>
          <p:cNvSpPr/>
          <p:nvPr/>
        </p:nvSpPr>
        <p:spPr>
          <a:xfrm>
            <a:off x="371856" y="1591465"/>
            <a:ext cx="85892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MR10"/>
              </a:rPr>
              <a:t>  Supervise learning</a:t>
            </a:r>
          </a:p>
          <a:p>
            <a:endParaRPr lang="en-GB" sz="2400" dirty="0">
              <a:latin typeface="CMR1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sz="2400" dirty="0">
                <a:latin typeface="CMR10"/>
              </a:rPr>
              <a:t>  Data augmentation</a:t>
            </a:r>
          </a:p>
          <a:p>
            <a:endParaRPr lang="en-GB" dirty="0"/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3232788F-8789-4ECB-B39C-C82D90DEF489}"/>
              </a:ext>
            </a:extLst>
          </p:cNvPr>
          <p:cNvSpPr txBox="1">
            <a:spLocks/>
          </p:cNvSpPr>
          <p:nvPr/>
        </p:nvSpPr>
        <p:spPr>
          <a:xfrm>
            <a:off x="435865" y="1024114"/>
            <a:ext cx="7077456" cy="45338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2400" kern="120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en-GB" sz="2000" b="1" dirty="0"/>
              <a:t>Future Possible Implementations</a:t>
            </a:r>
            <a:endParaRPr lang="en-GB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84D934-9EA3-4FC2-9CC5-0D931637DD3B}"/>
              </a:ext>
            </a:extLst>
          </p:cNvPr>
          <p:cNvSpPr/>
          <p:nvPr/>
        </p:nvSpPr>
        <p:spPr>
          <a:xfrm>
            <a:off x="2682240" y="2905760"/>
            <a:ext cx="3068320" cy="106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Cross-wells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5B6263-D3D6-418D-BB41-333E96DED9E1}"/>
              </a:ext>
            </a:extLst>
          </p:cNvPr>
          <p:cNvSpPr/>
          <p:nvPr/>
        </p:nvSpPr>
        <p:spPr>
          <a:xfrm>
            <a:off x="5076614" y="1477499"/>
            <a:ext cx="3068320" cy="10634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All Input Features</a:t>
            </a:r>
            <a:endParaRPr lang="en-GB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56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972390" y="1941473"/>
            <a:ext cx="5573487" cy="427906"/>
          </a:xfrm>
        </p:spPr>
        <p:txBody>
          <a:bodyPr/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THANK YOU !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07EE9A8-A5D1-4846-AD58-B56DAC6EC3BF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3CDD3EC-802D-4C86-8212-74093253E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39841" y="329184"/>
            <a:ext cx="2346960" cy="402178"/>
          </a:xfrm>
        </p:spPr>
        <p:txBody>
          <a:bodyPr/>
          <a:lstStyle/>
          <a:p>
            <a:r>
              <a:rPr lang="en-US" sz="1800" dirty="0"/>
              <a:t>ACSE-9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E5E9410-B7AC-446E-A262-C721BE1597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69253" y="738262"/>
            <a:ext cx="1617548" cy="192881"/>
          </a:xfrm>
        </p:spPr>
        <p:txBody>
          <a:bodyPr/>
          <a:lstStyle/>
          <a:p>
            <a:r>
              <a:rPr lang="en-US" sz="1600" dirty="0"/>
              <a:t>10</a:t>
            </a:r>
            <a:r>
              <a:rPr lang="en-US" sz="1600" baseline="30000" dirty="0"/>
              <a:t>th</a:t>
            </a:r>
            <a:r>
              <a:rPr lang="en-US" sz="1600" dirty="0"/>
              <a:t>, SEP, 2019</a:t>
            </a:r>
          </a:p>
        </p:txBody>
      </p:sp>
    </p:spTree>
    <p:extLst>
      <p:ext uri="{BB962C8B-B14F-4D97-AF65-F5344CB8AC3E}">
        <p14:creationId xmlns:p14="http://schemas.microsoft.com/office/powerpoint/2010/main" val="20466713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2D5D441-DD8D-4460-91B4-2B774FD42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176867"/>
            <a:ext cx="7077456" cy="453385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(3) </a:t>
            </a:r>
            <a:r>
              <a:rPr lang="en-GB" sz="2000" b="1" dirty="0"/>
              <a:t>Our Proposed Data Augmentation Method</a:t>
            </a: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GB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26BC42-AB8E-4021-900C-CBB16B303120}"/>
              </a:ext>
            </a:extLst>
          </p:cNvPr>
          <p:cNvSpPr/>
          <p:nvPr/>
        </p:nvSpPr>
        <p:spPr>
          <a:xfrm>
            <a:off x="3352800" y="652803"/>
            <a:ext cx="6541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3E74"/>
                </a:solidFill>
              </a:rPr>
              <a:t>1. </a:t>
            </a:r>
            <a:r>
              <a:rPr lang="en-GB" b="1" dirty="0">
                <a:solidFill>
                  <a:srgbClr val="003E74"/>
                </a:solidFill>
              </a:rPr>
              <a:t>Supervised learning Approach and evaluation</a:t>
            </a:r>
            <a:r>
              <a:rPr lang="en-US" b="1" dirty="0">
                <a:solidFill>
                  <a:srgbClr val="003E74"/>
                </a:solidFill>
              </a:rPr>
              <a:t> </a:t>
            </a:r>
            <a:r>
              <a:rPr lang="en-US" sz="1600" b="1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E25FC0-7428-4DF6-9BE2-4929B48AC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14" t="19872" r="28611" b="15944"/>
          <a:stretch/>
        </p:blipFill>
        <p:spPr>
          <a:xfrm>
            <a:off x="435364" y="1580043"/>
            <a:ext cx="3431786" cy="3088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A2DE90-EB4E-4542-B5B3-25FA8F4726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14" t="86646" r="28611" b="8519"/>
          <a:stretch/>
        </p:blipFill>
        <p:spPr>
          <a:xfrm>
            <a:off x="3995928" y="1580043"/>
            <a:ext cx="4453172" cy="3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2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85EB5-4C77-44F8-A4E5-8BC3D4780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0" t="34607" r="30934" b="19882"/>
          <a:stretch/>
        </p:blipFill>
        <p:spPr>
          <a:xfrm>
            <a:off x="1513265" y="1283979"/>
            <a:ext cx="6117470" cy="3244625"/>
          </a:xfrm>
          <a:prstGeom prst="rect">
            <a:avLst/>
          </a:prstGeom>
        </p:spPr>
      </p:pic>
      <p:sp>
        <p:nvSpPr>
          <p:cNvPr id="8" name="TextShape 3">
            <a:extLst>
              <a:ext uri="{FF2B5EF4-FFF2-40B4-BE49-F238E27FC236}">
                <a16:creationId xmlns:a16="http://schemas.microsoft.com/office/drawing/2014/main" id="{3E93DDC2-7FBE-4A1C-862B-9FCBA8FFE38D}"/>
              </a:ext>
            </a:extLst>
          </p:cNvPr>
          <p:cNvSpPr txBox="1"/>
          <p:nvPr/>
        </p:nvSpPr>
        <p:spPr>
          <a:xfrm>
            <a:off x="445262" y="1019855"/>
            <a:ext cx="4980178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479"/>
              </a:spcBef>
              <a:buClr>
                <a:srgbClr val="0085CA"/>
              </a:buClr>
              <a:buFont typeface="Wingdings" panose="05000000000000000000" pitchFamily="2" charset="2"/>
              <a:buChar char="§"/>
            </a:pP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Introduction (Input </a:t>
            </a:r>
            <a:r>
              <a:rPr lang="en-GB" sz="2000" b="1" spc="-1" dirty="0">
                <a:solidFill>
                  <a:srgbClr val="000000"/>
                </a:solidFill>
                <a:latin typeface="Arial"/>
              </a:rPr>
              <a:t>F</a:t>
            </a: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eatures)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5CE81D-6A6F-472A-8721-C1EFB990E4AE}"/>
              </a:ext>
            </a:extLst>
          </p:cNvPr>
          <p:cNvSpPr txBox="1"/>
          <p:nvPr/>
        </p:nvSpPr>
        <p:spPr>
          <a:xfrm>
            <a:off x="5855890" y="101985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9 input features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27248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85EB5-4C77-44F8-A4E5-8BC3D4780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00" t="34607" r="30934" b="19882"/>
          <a:stretch/>
        </p:blipFill>
        <p:spPr>
          <a:xfrm>
            <a:off x="1513265" y="1285365"/>
            <a:ext cx="6117470" cy="3244625"/>
          </a:xfrm>
          <a:prstGeom prst="rect">
            <a:avLst/>
          </a:prstGeom>
        </p:spPr>
      </p:pic>
      <p:sp>
        <p:nvSpPr>
          <p:cNvPr id="12" name="TextShape 3">
            <a:extLst>
              <a:ext uri="{FF2B5EF4-FFF2-40B4-BE49-F238E27FC236}">
                <a16:creationId xmlns:a16="http://schemas.microsoft.com/office/drawing/2014/main" id="{163615B1-B72E-451C-A016-8A4A703A4A92}"/>
              </a:ext>
            </a:extLst>
          </p:cNvPr>
          <p:cNvSpPr txBox="1"/>
          <p:nvPr/>
        </p:nvSpPr>
        <p:spPr>
          <a:xfrm>
            <a:off x="445262" y="1019855"/>
            <a:ext cx="4980178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479"/>
              </a:spcBef>
              <a:buClr>
                <a:srgbClr val="0085CA"/>
              </a:buClr>
              <a:buFont typeface="Wingdings" panose="05000000000000000000" pitchFamily="2" charset="2"/>
              <a:buChar char="§"/>
            </a:pP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Introduction (Input </a:t>
            </a:r>
            <a:r>
              <a:rPr lang="en-GB" sz="2000" b="1" spc="-1" dirty="0">
                <a:solidFill>
                  <a:srgbClr val="000000"/>
                </a:solidFill>
                <a:latin typeface="Arial"/>
              </a:rPr>
              <a:t>F</a:t>
            </a: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eatures)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914621-9C3D-4887-843C-2AC2574449A5}"/>
              </a:ext>
            </a:extLst>
          </p:cNvPr>
          <p:cNvCxnSpPr>
            <a:cxnSpLocks/>
          </p:cNvCxnSpPr>
          <p:nvPr/>
        </p:nvCxnSpPr>
        <p:spPr>
          <a:xfrm>
            <a:off x="1740747" y="2424853"/>
            <a:ext cx="5842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7CD75C-F32E-4F4B-B3FA-83538FC0E67A}"/>
              </a:ext>
            </a:extLst>
          </p:cNvPr>
          <p:cNvCxnSpPr>
            <a:cxnSpLocks/>
          </p:cNvCxnSpPr>
          <p:nvPr/>
        </p:nvCxnSpPr>
        <p:spPr>
          <a:xfrm>
            <a:off x="1740747" y="3376506"/>
            <a:ext cx="5842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DD7BD0-4A2D-4AAE-AAEA-BBAABFE7EE72}"/>
              </a:ext>
            </a:extLst>
          </p:cNvPr>
          <p:cNvCxnSpPr>
            <a:cxnSpLocks/>
          </p:cNvCxnSpPr>
          <p:nvPr/>
        </p:nvCxnSpPr>
        <p:spPr>
          <a:xfrm>
            <a:off x="1740747" y="3142826"/>
            <a:ext cx="584257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B0FEDC-A0DA-4BBA-9A7B-F0C2D9DA23AF}"/>
              </a:ext>
            </a:extLst>
          </p:cNvPr>
          <p:cNvSpPr txBox="1"/>
          <p:nvPr/>
        </p:nvSpPr>
        <p:spPr>
          <a:xfrm>
            <a:off x="4906912" y="101985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6 common input features</a:t>
            </a:r>
            <a:endParaRPr lang="en-GB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0068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FDED96-B3DE-4D80-8008-128C0AF0B11E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6D00D0-CD0C-487D-8270-FA4B7CB5C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3" t="90041" r="26365" b="5450"/>
          <a:stretch/>
        </p:blipFill>
        <p:spPr>
          <a:xfrm>
            <a:off x="1843048" y="4399831"/>
            <a:ext cx="5739892" cy="254924"/>
          </a:xfrm>
          <a:prstGeom prst="rect">
            <a:avLst/>
          </a:prstGeom>
        </p:spPr>
      </p:pic>
      <p:sp>
        <p:nvSpPr>
          <p:cNvPr id="9" name="TextShape 3">
            <a:extLst>
              <a:ext uri="{FF2B5EF4-FFF2-40B4-BE49-F238E27FC236}">
                <a16:creationId xmlns:a16="http://schemas.microsoft.com/office/drawing/2014/main" id="{7539FA77-D609-4572-A04A-FA7060BFC723}"/>
              </a:ext>
            </a:extLst>
          </p:cNvPr>
          <p:cNvSpPr txBox="1"/>
          <p:nvPr/>
        </p:nvSpPr>
        <p:spPr>
          <a:xfrm>
            <a:off x="444016" y="1010163"/>
            <a:ext cx="4268978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479"/>
              </a:spcBef>
              <a:buClr>
                <a:srgbClr val="0085CA"/>
              </a:buClr>
              <a:buFont typeface="Wingdings" panose="05000000000000000000" pitchFamily="2" charset="2"/>
              <a:buChar char="§"/>
            </a:pP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Introduction (Label Schemes)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63BC79-D5DC-45BC-9CBE-0A7F290235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33" t="14219" r="26365" b="26192"/>
          <a:stretch/>
        </p:blipFill>
        <p:spPr>
          <a:xfrm>
            <a:off x="371856" y="1322935"/>
            <a:ext cx="5270401" cy="3093766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B794D63-A93D-41F3-8121-C5AE3D34A432}"/>
              </a:ext>
            </a:extLst>
          </p:cNvPr>
          <p:cNvSpPr/>
          <p:nvPr/>
        </p:nvSpPr>
        <p:spPr>
          <a:xfrm>
            <a:off x="593937" y="1673822"/>
            <a:ext cx="900853" cy="4528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CA45C06-B11A-44E2-B148-D54521D778B7}"/>
              </a:ext>
            </a:extLst>
          </p:cNvPr>
          <p:cNvSpPr/>
          <p:nvPr/>
        </p:nvSpPr>
        <p:spPr>
          <a:xfrm>
            <a:off x="593937" y="2469922"/>
            <a:ext cx="900853" cy="45288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8CDB5B7-6BDB-46BE-A174-1CE5E5AB5D3A}"/>
              </a:ext>
            </a:extLst>
          </p:cNvPr>
          <p:cNvSpPr/>
          <p:nvPr/>
        </p:nvSpPr>
        <p:spPr>
          <a:xfrm>
            <a:off x="588538" y="3517314"/>
            <a:ext cx="900853" cy="45288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21213B-F706-4885-BAED-710A14451E7D}"/>
              </a:ext>
            </a:extLst>
          </p:cNvPr>
          <p:cNvSpPr txBox="1"/>
          <p:nvPr/>
        </p:nvSpPr>
        <p:spPr>
          <a:xfrm>
            <a:off x="5775770" y="1614888"/>
            <a:ext cx="336823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Focus more on </a:t>
            </a:r>
            <a:r>
              <a:rPr lang="en-US" sz="1600" dirty="0" err="1">
                <a:highlight>
                  <a:srgbClr val="FFFF00"/>
                </a:highlight>
              </a:rPr>
              <a:t>Log_Facies</a:t>
            </a:r>
            <a:endParaRPr lang="en-US" sz="1600" dirty="0">
              <a:highlight>
                <a:srgbClr val="FFFF00"/>
              </a:highlight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Fluid is too easy to be classified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 err="1">
                <a:highlight>
                  <a:srgbClr val="FFFF00"/>
                </a:highlight>
              </a:rPr>
              <a:t>MixedLabel</a:t>
            </a:r>
            <a:r>
              <a:rPr lang="en-US" sz="1600" dirty="0">
                <a:highlight>
                  <a:srgbClr val="FFFF00"/>
                </a:highlight>
              </a:rPr>
              <a:t> </a:t>
            </a:r>
            <a:r>
              <a:rPr lang="en-US" sz="1600" dirty="0"/>
              <a:t>(5 classes)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r>
              <a:rPr lang="en-US" sz="1400" dirty="0"/>
              <a:t>To check whether it could have </a:t>
            </a:r>
          </a:p>
          <a:p>
            <a:r>
              <a:rPr lang="en-US" sz="1400" dirty="0"/>
              <a:t>good performance or not.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179648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C799E7-8648-472D-8FD3-80AC31DC5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1" t="13037" r="21066" b="5449"/>
          <a:stretch/>
        </p:blipFill>
        <p:spPr>
          <a:xfrm>
            <a:off x="1985543" y="1327108"/>
            <a:ext cx="5000596" cy="3326172"/>
          </a:xfrm>
          <a:prstGeom prst="rect">
            <a:avLst/>
          </a:prstGeom>
        </p:spPr>
      </p:pic>
      <p:sp>
        <p:nvSpPr>
          <p:cNvPr id="8" name="TextShape 3">
            <a:extLst>
              <a:ext uri="{FF2B5EF4-FFF2-40B4-BE49-F238E27FC236}">
                <a16:creationId xmlns:a16="http://schemas.microsoft.com/office/drawing/2014/main" id="{E96A1517-E7A3-4897-B688-07F71AA6BF60}"/>
              </a:ext>
            </a:extLst>
          </p:cNvPr>
          <p:cNvSpPr txBox="1"/>
          <p:nvPr/>
        </p:nvSpPr>
        <p:spPr>
          <a:xfrm>
            <a:off x="445261" y="1026161"/>
            <a:ext cx="5759112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479"/>
              </a:spcBef>
              <a:buClr>
                <a:srgbClr val="0085CA"/>
              </a:buClr>
              <a:buFont typeface="Wingdings" panose="05000000000000000000" pitchFamily="2" charset="2"/>
              <a:buChar char="§"/>
            </a:pP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Introduction (</a:t>
            </a:r>
            <a:r>
              <a:rPr lang="en-GB" sz="2000" b="1" spc="-1" dirty="0">
                <a:solidFill>
                  <a:srgbClr val="000000"/>
                </a:solidFill>
                <a:latin typeface="Arial"/>
              </a:rPr>
              <a:t>wells</a:t>
            </a: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 locations)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9D46FFB-DA74-4497-AA71-4E4A4EA35A11}"/>
              </a:ext>
            </a:extLst>
          </p:cNvPr>
          <p:cNvSpPr txBox="1">
            <a:spLocks/>
          </p:cNvSpPr>
          <p:nvPr/>
        </p:nvSpPr>
        <p:spPr>
          <a:xfrm>
            <a:off x="371856" y="4863208"/>
            <a:ext cx="8455152" cy="2548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 baseline="0">
                <a:solidFill>
                  <a:srgbClr val="9D9D9D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85CA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err="1">
                <a:solidFill>
                  <a:schemeClr val="tx1"/>
                </a:solidFill>
              </a:rPr>
              <a:t>Runzhi</a:t>
            </a:r>
            <a:r>
              <a:rPr lang="en-US" altLang="zh-CN" sz="1400" dirty="0">
                <a:solidFill>
                  <a:schemeClr val="tx1"/>
                </a:solidFill>
              </a:rPr>
              <a:t> Zhou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TextShape 3">
            <a:extLst>
              <a:ext uri="{FF2B5EF4-FFF2-40B4-BE49-F238E27FC236}">
                <a16:creationId xmlns:a16="http://schemas.microsoft.com/office/drawing/2014/main" id="{E96A1517-E7A3-4897-B688-07F71AA6BF60}"/>
              </a:ext>
            </a:extLst>
          </p:cNvPr>
          <p:cNvSpPr txBox="1"/>
          <p:nvPr/>
        </p:nvSpPr>
        <p:spPr>
          <a:xfrm>
            <a:off x="445261" y="1026161"/>
            <a:ext cx="5759112" cy="45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marL="343260" indent="-342900">
              <a:lnSpc>
                <a:spcPct val="100000"/>
              </a:lnSpc>
              <a:spcBef>
                <a:spcPts val="479"/>
              </a:spcBef>
              <a:buClr>
                <a:srgbClr val="0085CA"/>
              </a:buClr>
              <a:buFont typeface="Wingdings" panose="05000000000000000000" pitchFamily="2" charset="2"/>
              <a:buChar char="§"/>
            </a:pP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Introduction (</a:t>
            </a:r>
            <a:r>
              <a:rPr lang="en-GB" sz="2000" b="1" spc="-1" dirty="0">
                <a:solidFill>
                  <a:srgbClr val="000000"/>
                </a:solidFill>
                <a:latin typeface="Arial"/>
              </a:rPr>
              <a:t>Limitations</a:t>
            </a:r>
            <a:r>
              <a:rPr lang="en-GB" sz="2000" b="1" strike="noStrike" spc="-1" dirty="0">
                <a:solidFill>
                  <a:srgbClr val="000000"/>
                </a:solidFill>
                <a:latin typeface="Arial"/>
              </a:rPr>
              <a:t>)</a:t>
            </a:r>
            <a:endParaRPr lang="en-GB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lang="en-GB" sz="2400" b="0" strike="noStrike" spc="-1" dirty="0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FDDC8D-CC24-4941-B313-EF77356BDFD3}"/>
              </a:ext>
            </a:extLst>
          </p:cNvPr>
          <p:cNvSpPr txBox="1"/>
          <p:nvPr/>
        </p:nvSpPr>
        <p:spPr>
          <a:xfrm>
            <a:off x="371856" y="3087687"/>
            <a:ext cx="912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Cannot simply compare the accuracy  across data sets !</a:t>
            </a:r>
            <a:endParaRPr lang="en-GB" sz="2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172EBC-D072-495C-862E-15E3710E0FEE}"/>
              </a:ext>
            </a:extLst>
          </p:cNvPr>
          <p:cNvSpPr/>
          <p:nvPr/>
        </p:nvSpPr>
        <p:spPr>
          <a:xfrm>
            <a:off x="371856" y="1392082"/>
            <a:ext cx="9463024" cy="1709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latin typeface="CMR10"/>
              </a:rPr>
              <a:t>Five labelled wells with total 4695 data points.</a:t>
            </a:r>
            <a:endParaRPr lang="en-GB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latin typeface="CMR10"/>
              </a:rPr>
              <a:t>Different geologists might come up with different labelling schemes on well log data.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latin typeface="CMR10"/>
              </a:rPr>
              <a:t>Input features are different for different dataset.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GB" dirty="0">
                <a:latin typeface="CMR10"/>
              </a:rPr>
              <a:t>Cannot apply the same hyperparameters.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20720-2DEA-40AA-9AB0-AE2D8F5DFCB4}"/>
              </a:ext>
            </a:extLst>
          </p:cNvPr>
          <p:cNvSpPr txBox="1"/>
          <p:nvPr/>
        </p:nvSpPr>
        <p:spPr>
          <a:xfrm>
            <a:off x="395394" y="3607446"/>
            <a:ext cx="9315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b="1" u="sng" dirty="0">
                <a:highlight>
                  <a:srgbClr val="FFFF00"/>
                </a:highlight>
              </a:rPr>
              <a:t>standard workflow</a:t>
            </a:r>
            <a:r>
              <a:rPr lang="en-US" sz="2000" u="sng" dirty="0">
                <a:highlight>
                  <a:srgbClr val="FFFF00"/>
                </a:highlight>
              </a:rPr>
              <a:t> </a:t>
            </a:r>
            <a:r>
              <a:rPr lang="en-US" sz="2000" dirty="0"/>
              <a:t>with basic machine learning methods.</a:t>
            </a:r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2DAA5-D64E-4469-AC47-87E8C36AD67C}"/>
              </a:ext>
            </a:extLst>
          </p:cNvPr>
          <p:cNvSpPr txBox="1"/>
          <p:nvPr/>
        </p:nvSpPr>
        <p:spPr>
          <a:xfrm>
            <a:off x="371856" y="4157983"/>
            <a:ext cx="8740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Find </a:t>
            </a:r>
            <a:r>
              <a:rPr lang="en-US" sz="2000" b="1" u="sng" dirty="0">
                <a:highlight>
                  <a:srgbClr val="FFFF00"/>
                </a:highlight>
              </a:rPr>
              <a:t>solution</a:t>
            </a:r>
            <a:r>
              <a:rPr lang="en-US" sz="2000" dirty="0">
                <a:highlight>
                  <a:srgbClr val="FFFF00"/>
                </a:highlight>
              </a:rPr>
              <a:t> </a:t>
            </a:r>
            <a:r>
              <a:rPr lang="en-US" sz="2000" dirty="0"/>
              <a:t>for companies with limited training data.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29506304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20883</TotalTime>
  <Words>1814</Words>
  <Application>Microsoft Office PowerPoint</Application>
  <PresentationFormat>On-screen Show (16:9)</PresentationFormat>
  <Paragraphs>358</Paragraphs>
  <Slides>45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CMR10</vt:lpstr>
      <vt:lpstr>Arial</vt:lpstr>
      <vt:lpstr>Wingdings</vt:lpstr>
      <vt:lpstr>Imperial College London Theme</vt:lpstr>
      <vt:lpstr>Application of Machine Learning to Achieve  Robust and Accurate Classification of Well Log Data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RUNZHI ZHOU</cp:lastModifiedBy>
  <cp:revision>243</cp:revision>
  <cp:lastPrinted>2019-09-09T20:07:00Z</cp:lastPrinted>
  <dcterms:created xsi:type="dcterms:W3CDTF">2017-02-16T14:49:58Z</dcterms:created>
  <dcterms:modified xsi:type="dcterms:W3CDTF">2019-09-11T00:21:49Z</dcterms:modified>
</cp:coreProperties>
</file>